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3" r:id="rId6"/>
    <p:sldId id="268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97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321" r:id="rId23"/>
    <p:sldId id="279" r:id="rId24"/>
    <p:sldId id="280" r:id="rId25"/>
    <p:sldId id="318" r:id="rId26"/>
    <p:sldId id="319" r:id="rId27"/>
    <p:sldId id="281" r:id="rId28"/>
    <p:sldId id="300" r:id="rId29"/>
    <p:sldId id="301" r:id="rId30"/>
    <p:sldId id="303" r:id="rId31"/>
    <p:sldId id="304" r:id="rId32"/>
    <p:sldId id="305" r:id="rId33"/>
    <p:sldId id="306" r:id="rId34"/>
    <p:sldId id="298" r:id="rId35"/>
    <p:sldId id="307" r:id="rId36"/>
    <p:sldId id="308" r:id="rId37"/>
    <p:sldId id="309" r:id="rId38"/>
    <p:sldId id="317" r:id="rId39"/>
    <p:sldId id="310" r:id="rId40"/>
    <p:sldId id="311" r:id="rId41"/>
    <p:sldId id="313" r:id="rId42"/>
    <p:sldId id="315" r:id="rId43"/>
    <p:sldId id="288" r:id="rId44"/>
    <p:sldId id="289" r:id="rId45"/>
    <p:sldId id="290" r:id="rId46"/>
    <p:sldId id="291" r:id="rId47"/>
    <p:sldId id="316" r:id="rId48"/>
    <p:sldId id="322" r:id="rId49"/>
    <p:sldId id="292" r:id="rId50"/>
    <p:sldId id="293" r:id="rId51"/>
    <p:sldId id="294" r:id="rId52"/>
    <p:sldId id="296" r:id="rId53"/>
    <p:sldId id="295" r:id="rId54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9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-576" y="-37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xxx-tizen-cov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45" y="3006726"/>
            <a:ext cx="10360501" cy="1470025"/>
          </a:xfrm>
          <a:prstGeom prst="rect">
            <a:avLst/>
          </a:prstGeom>
        </p:spPr>
        <p:txBody>
          <a:bodyPr/>
          <a:lstStyle>
            <a:lvl1pPr>
              <a:defRPr sz="5500" b="1">
                <a:solidFill>
                  <a:schemeClr val="tx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5" y="361200"/>
            <a:ext cx="2460106" cy="2294255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 userDrawn="1"/>
        </p:nvSpPr>
        <p:spPr>
          <a:xfrm>
            <a:off x="478165" y="6176721"/>
            <a:ext cx="4812632" cy="2749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Copyright © 2017 Samsung. All Rights Reserved.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1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45" y="274638"/>
            <a:ext cx="10969943" cy="1143000"/>
          </a:xfrm>
          <a:prstGeom prst="rect">
            <a:avLst/>
          </a:prstGeom>
        </p:spPr>
        <p:txBody>
          <a:bodyPr/>
          <a:lstStyle/>
          <a:p>
            <a:r>
              <a:rPr lang="en-CA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34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138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35273" y="224651"/>
            <a:ext cx="11037125" cy="14003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latinLnBrk="0">
              <a:defRPr lang="ko-KR" altLang="en-US" sz="4000" b="1" baseline="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 marL="0" lvl="0">
              <a:lnSpc>
                <a:spcPts val="5100"/>
              </a:lnSpc>
            </a:pPr>
            <a:r>
              <a:rPr lang="en-US" altLang="ko-KR" dirty="0" smtClean="0"/>
              <a:t>Chapter Title</a:t>
            </a:r>
            <a:br>
              <a:rPr lang="en-US" altLang="ko-KR" dirty="0" smtClean="0"/>
            </a:br>
            <a:r>
              <a:rPr lang="en-US" altLang="ko-KR" dirty="0" smtClean="0"/>
              <a:t>(2 lines)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645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9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xxx-tizen-titl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45" y="3006726"/>
            <a:ext cx="10360501" cy="1470025"/>
          </a:xfrm>
          <a:prstGeom prst="rect">
            <a:avLst/>
          </a:prstGeom>
        </p:spPr>
        <p:txBody>
          <a:bodyPr/>
          <a:lstStyle>
            <a:lvl1pPr>
              <a:defRPr sz="5500" b="0">
                <a:solidFill>
                  <a:schemeClr val="tx1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5" y="361200"/>
            <a:ext cx="2460106" cy="229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7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83245" y="365125"/>
            <a:ext cx="10164435" cy="7520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4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83245" y="365125"/>
            <a:ext cx="10164435" cy="7520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pinwhee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7091" y="218472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4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83245" y="365125"/>
            <a:ext cx="10164435" cy="7520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1353800" y="3275112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3DB318AD-DA33-A845-B515-4CFD8919482C}" type="slidenum">
              <a:rPr lang="en-US" sz="1400" b="0" i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0" i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08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83245" y="365125"/>
            <a:ext cx="10164435" cy="7520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 descr="pinwhee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7" y="218472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09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45" y="4406901"/>
            <a:ext cx="103605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245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01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178" y="274638"/>
            <a:ext cx="10969943" cy="1143000"/>
          </a:xfrm>
          <a:prstGeom prst="rect">
            <a:avLst/>
          </a:prstGeo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3245" y="1600201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1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1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245" y="274638"/>
            <a:ext cx="10969943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245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245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65558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65558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8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245" y="1600201"/>
            <a:ext cx="1003823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83245" y="365125"/>
            <a:ext cx="10164435" cy="7520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310" y="365125"/>
            <a:ext cx="939801" cy="7520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353800" y="3275112"/>
            <a:ext cx="838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3DB318AD-DA33-A845-B515-4CFD8919482C}" type="slidenum">
              <a:rPr lang="en-US" sz="1400" b="0" i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ctr"/>
              <a:t>‹#›</a:t>
            </a:fld>
            <a:endParaRPr lang="en-US" sz="1400" b="0" i="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91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6" r:id="rId4"/>
    <p:sldLayoutId id="2147483657" r:id="rId5"/>
    <p:sldLayoutId id="2147483658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60" r:id="rId12"/>
    <p:sldLayoutId id="2147483661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12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12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12" Type="http://schemas.openxmlformats.org/officeDocument/2006/relationships/image" Target="../media/image19.png"/><Relationship Id="rId17" Type="http://schemas.openxmlformats.org/officeDocument/2006/relationships/image" Target="../media/image21.jpeg"/><Relationship Id="rId2" Type="http://schemas.openxmlformats.org/officeDocument/2006/relationships/image" Target="../media/image22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jpeg"/><Relationship Id="rId1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12" Type="http://schemas.openxmlformats.org/officeDocument/2006/relationships/image" Target="../media/image19.png"/><Relationship Id="rId2" Type="http://schemas.openxmlformats.org/officeDocument/2006/relationships/image" Target="../media/image22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jpeg"/><Relationship Id="rId15" Type="http://schemas.microsoft.com/office/2007/relationships/hdphoto" Target="../media/hdphoto2.wdp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knowyourmeme.com/memes/yao-ming-face-bitch-please" TargetMode="External"/><Relationship Id="rId2" Type="http://schemas.openxmlformats.org/officeDocument/2006/relationships/hyperlink" Target="https://thehobbyheaven.wordpress.com/2013/08/02/starting-the-lego-adventure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imgflip.com/memegenerator/Jackie-Chan-WTF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2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12.png"/><Relationship Id="rId10" Type="http://schemas.openxmlformats.org/officeDocument/2006/relationships/image" Target="../media/image27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3245" y="2801257"/>
            <a:ext cx="10360501" cy="32076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 dirty="0">
                <a:ln w="19050">
                  <a:solidFill>
                    <a:schemeClr val="bg1"/>
                  </a:solidFill>
                </a:ln>
              </a:rPr>
              <a:t>Tizen Unified &amp; Configurable:</a:t>
            </a:r>
            <a:r>
              <a:rPr lang="en-US" sz="4800" dirty="0">
                <a:ln w="19050">
                  <a:solidFill>
                    <a:schemeClr val="tx1"/>
                  </a:solidFill>
                </a:ln>
              </a:rPr>
              <a:t/>
            </a:r>
            <a:br>
              <a:rPr lang="en-US" sz="4800" dirty="0">
                <a:ln w="19050">
                  <a:solidFill>
                    <a:schemeClr val="tx1"/>
                  </a:solidFill>
                </a:ln>
              </a:rPr>
            </a:br>
            <a:r>
              <a:rPr lang="en-US" sz="2800" dirty="0"/>
              <a:t>Configure &amp; Create</a:t>
            </a:r>
            <a:br>
              <a:rPr lang="en-US" sz="2800" dirty="0"/>
            </a:br>
            <a:r>
              <a:rPr lang="en-US" sz="2800" dirty="0" smtClean="0"/>
              <a:t>   Any </a:t>
            </a:r>
            <a:r>
              <a:rPr lang="en-US" sz="2800" dirty="0" err="1"/>
              <a:t>IoT</a:t>
            </a:r>
            <a:r>
              <a:rPr lang="en-US" sz="2800" dirty="0"/>
              <a:t> and Smart Devices</a:t>
            </a:r>
            <a:br>
              <a:rPr lang="en-US" sz="2800" dirty="0"/>
            </a:br>
            <a:r>
              <a:rPr lang="en-US" sz="2800" dirty="0" smtClean="0"/>
              <a:t>      On-The-Fly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         with </a:t>
            </a:r>
            <a:r>
              <a:rPr lang="en-US" sz="2800" dirty="0"/>
              <a:t>Minimal Resources</a:t>
            </a:r>
          </a:p>
        </p:txBody>
      </p:sp>
      <p:sp>
        <p:nvSpPr>
          <p:cNvPr id="4" name="부제목 3"/>
          <p:cNvSpPr txBox="1">
            <a:spLocks/>
          </p:cNvSpPr>
          <p:nvPr/>
        </p:nvSpPr>
        <p:spPr>
          <a:xfrm>
            <a:off x="2752095" y="6008914"/>
            <a:ext cx="6038911" cy="849086"/>
          </a:xfrm>
          <a:prstGeom prst="rect">
            <a:avLst/>
          </a:prstGeom>
        </p:spPr>
        <p:txBody>
          <a:bodyPr vert="horz" lIns="109344" tIns="54672" rIns="109344" bIns="54672" rtlCol="0">
            <a:normAutofit/>
          </a:bodyPr>
          <a:lstStyle>
            <a:lvl1pPr marL="0" indent="0" algn="r" defTabSz="546720" rtl="0" eaLnBrk="1" latinLnBrk="1" hangingPunct="1">
              <a:spcBef>
                <a:spcPts val="0"/>
              </a:spcBef>
              <a:buClr>
                <a:schemeClr val="bg1"/>
              </a:buClr>
              <a:buFont typeface="Arial"/>
              <a:buNone/>
              <a:defRPr sz="2200" b="0" kern="120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546720" indent="0" algn="ctr" defTabSz="546720" rtl="0" eaLnBrk="1" latinLnBrk="1" hangingPunct="1">
              <a:spcBef>
                <a:spcPct val="20000"/>
              </a:spcBef>
              <a:buClr>
                <a:schemeClr val="bg1"/>
              </a:buClr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093440" indent="0" algn="ctr" defTabSz="546720" rtl="0" eaLnBrk="1" latinLnBrk="1" hangingPunct="1">
              <a:spcBef>
                <a:spcPct val="20000"/>
              </a:spcBef>
              <a:buClr>
                <a:schemeClr val="bg1"/>
              </a:buClr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40159" indent="0" algn="ctr" defTabSz="546720" rtl="0" eaLnBrk="1" latinLnBrk="1" hangingPunct="1">
              <a:spcBef>
                <a:spcPct val="20000"/>
              </a:spcBef>
              <a:buClr>
                <a:schemeClr val="bg1"/>
              </a:buClr>
              <a:buFont typeface="Lucida Grande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186879" indent="0" algn="ctr" defTabSz="546720" rtl="0" eaLnBrk="1" latinLnBrk="1" hangingPunct="1">
              <a:spcBef>
                <a:spcPct val="20000"/>
              </a:spcBef>
              <a:buClr>
                <a:schemeClr val="bg1"/>
              </a:buClr>
              <a:buFont typeface="Lucida Grande"/>
              <a:buNone/>
              <a:defRPr sz="2200" b="1" kern="1200">
                <a:solidFill>
                  <a:schemeClr val="tx1">
                    <a:tint val="75000"/>
                  </a:schemeClr>
                </a:solidFill>
                <a:latin typeface="Courier New"/>
                <a:ea typeface="+mn-ea"/>
                <a:cs typeface="Courier New"/>
              </a:defRPr>
            </a:lvl5pPr>
            <a:lvl6pPr marL="2733599" indent="0" algn="ctr" defTabSz="546720" rtl="0" eaLnBrk="1" latinLnBrk="1" hangingPunct="1">
              <a:spcBef>
                <a:spcPct val="20000"/>
              </a:spcBef>
              <a:buClr>
                <a:schemeClr val="bg1"/>
              </a:buClr>
              <a:buFont typeface="Lucida Grande"/>
              <a:buNone/>
              <a:defRPr sz="2200" b="1" kern="1200" baseline="0">
                <a:solidFill>
                  <a:schemeClr val="tx1">
                    <a:tint val="75000"/>
                  </a:schemeClr>
                </a:solidFill>
                <a:latin typeface="Courier New"/>
                <a:ea typeface="+mn-ea"/>
                <a:cs typeface="Courier New"/>
              </a:defRPr>
            </a:lvl6pPr>
            <a:lvl7pPr marL="3280319" indent="0" algn="ctr" defTabSz="546720" rtl="0" eaLnBrk="1" latinLnBrk="1" hangingPunct="1">
              <a:spcBef>
                <a:spcPct val="20000"/>
              </a:spcBef>
              <a:buClr>
                <a:schemeClr val="bg1"/>
              </a:buClr>
              <a:buFont typeface="Arial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27038" indent="0" algn="ctr" defTabSz="546720" rtl="0" eaLnBrk="1" latinLnBrk="1" hangingPunct="1">
              <a:spcBef>
                <a:spcPct val="20000"/>
              </a:spcBef>
              <a:buClr>
                <a:schemeClr val="bg1"/>
              </a:buClr>
              <a:buFont typeface="Wingdings" charset="2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73758" indent="0" algn="ctr" defTabSz="546720" rtl="0" eaLnBrk="1" latinLnBrk="1" hangingPunct="1">
              <a:spcBef>
                <a:spcPct val="20000"/>
              </a:spcBef>
              <a:buClr>
                <a:schemeClr val="bg1"/>
              </a:buClr>
              <a:buFont typeface="Lucida Grande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5467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48BD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MyungJoo Ham, Ph.D.</a:t>
            </a:r>
          </a:p>
          <a:p>
            <a:pPr marL="0" marR="0" lvl="0" indent="0" algn="r" defTabSz="54672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248BD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Samsung Electronics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48BD1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784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" name="Picture 18" descr="Image result for site:samsung.com mob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7" b="96507" l="24545" r="7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28" y="1146773"/>
            <a:ext cx="500393" cy="5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ownload.tizen.org/misc/Tizen-Brand/01-Primary-Assets/Pinwheel/On-Light/01-RGB/Tizen-Pinwheel-On-Light-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48" y="1541600"/>
            <a:ext cx="1045620" cy="10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3011543" y="2049720"/>
            <a:ext cx="67937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22012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Image result for site:samsung.com z3 mobil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7929" r="33426" b="7332"/>
          <a:stretch/>
        </p:blipFill>
        <p:spPr bwMode="auto">
          <a:xfrm>
            <a:off x="9487401" y="1772816"/>
            <a:ext cx="220249" cy="42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mage result for site:samsung.com tv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844" y="2428314"/>
            <a:ext cx="607361" cy="36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14693" r="11392" b="16580"/>
          <a:stretch/>
        </p:blipFill>
        <p:spPr bwMode="auto">
          <a:xfrm>
            <a:off x="9407849" y="2992169"/>
            <a:ext cx="379348" cy="25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Image result for site:samsung.com speaker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93" y="3861048"/>
            <a:ext cx="376663" cy="3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791" y="4276024"/>
            <a:ext cx="433469" cy="43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720" y="4736047"/>
            <a:ext cx="569604" cy="56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385995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Image result for site:samsung.com camera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430" y="6291750"/>
            <a:ext cx="406185" cy="4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854689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80071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374131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93112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36692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86230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30567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83376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41744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88613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630775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011399" y="1407205"/>
            <a:ext cx="1335938" cy="5087633"/>
            <a:chOff x="5287536" y="1407204"/>
            <a:chExt cx="2420592" cy="5087633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5287554" y="1987791"/>
              <a:ext cx="242057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5287536" y="1407204"/>
              <a:ext cx="2420574" cy="58058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287536" y="1987791"/>
              <a:ext cx="2323668" cy="6250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5287554" y="1987791"/>
              <a:ext cx="2367090" cy="113041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5287554" y="1987791"/>
              <a:ext cx="2367090" cy="156621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5287554" y="1987791"/>
              <a:ext cx="2367090" cy="206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5287554" y="1987791"/>
              <a:ext cx="2367090" cy="2504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5287554" y="1987791"/>
              <a:ext cx="2367090" cy="303305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5287554" y="1987791"/>
              <a:ext cx="2367090" cy="361673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5287554" y="1987791"/>
              <a:ext cx="2367090" cy="4085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5287554" y="1987791"/>
              <a:ext cx="2367090" cy="450704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화살표 연결선 39"/>
          <p:cNvCxnSpPr/>
          <p:nvPr/>
        </p:nvCxnSpPr>
        <p:spPr>
          <a:xfrm>
            <a:off x="5851157" y="2006123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순서도: 자기 디스크 40"/>
          <p:cNvSpPr/>
          <p:nvPr/>
        </p:nvSpPr>
        <p:spPr>
          <a:xfrm>
            <a:off x="6763225" y="1196752"/>
            <a:ext cx="1152128" cy="187065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r>
              <a:rPr lang="en-US" sz="1400" dirty="0"/>
              <a:t>A Single</a:t>
            </a:r>
            <a:br>
              <a:rPr lang="en-US" sz="1400" dirty="0"/>
            </a:br>
            <a:r>
              <a:rPr lang="en-US" sz="1400" dirty="0"/>
              <a:t>Package</a:t>
            </a:r>
            <a:br>
              <a:rPr lang="en-US" sz="1400" dirty="0"/>
            </a:br>
            <a:r>
              <a:rPr lang="en-US" sz="1400" dirty="0"/>
              <a:t>Repository</a:t>
            </a:r>
          </a:p>
        </p:txBody>
      </p:sp>
      <p:pic>
        <p:nvPicPr>
          <p:cNvPr id="42" name="Picture 6" descr="Image result for site:samsung.com icons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6000" l="23556" r="77778">
                        <a14:foregroundMark x1="64889" y1="44444" x2="48444" y2="61333"/>
                        <a14:foregroundMark x1="55111" y1="67556" x2="66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3" r="22904"/>
          <a:stretch/>
        </p:blipFill>
        <p:spPr bwMode="auto">
          <a:xfrm>
            <a:off x="9434072" y="3338776"/>
            <a:ext cx="249525" cy="4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129004" y="6543425"/>
            <a:ext cx="3882395" cy="276993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200" dirty="0"/>
              <a:t>* Normally, a single git repo generates 2 ~ 3 RPM packages.</a:t>
            </a:r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2178752" y="3602041"/>
            <a:ext cx="6035949" cy="1703610"/>
          </a:xfrm>
          <a:prstGeom prst="wedgeRoundRectCallout">
            <a:avLst>
              <a:gd name="adj1" fmla="val 14936"/>
              <a:gd name="adj2" fmla="val -1246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marL="457167" indent="-457167">
              <a:buAutoNum type="arabicPeriod"/>
            </a:pPr>
            <a:r>
              <a:rPr lang="en-US" sz="2400" dirty="0"/>
              <a:t>Build Once.</a:t>
            </a:r>
          </a:p>
          <a:p>
            <a:pPr marL="457167" indent="-457167">
              <a:buAutoNum type="arabicPeriod"/>
            </a:pPr>
            <a:r>
              <a:rPr lang="en-US" sz="2400" dirty="0"/>
              <a:t>Use for All Device Types.</a:t>
            </a:r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2178751" y="4801706"/>
            <a:ext cx="6035949" cy="1052370"/>
          </a:xfrm>
          <a:prstGeom prst="wedgeRoundRectCallout">
            <a:avLst>
              <a:gd name="adj1" fmla="val 61646"/>
              <a:gd name="adj2" fmla="val -1759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marL="342875" indent="-342875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3. Configure Any Devices from a Single, Shared RPM Repository.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3762929" y="1901585"/>
            <a:ext cx="1665057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TIZEN</a:t>
            </a:r>
          </a:p>
        </p:txBody>
      </p:sp>
    </p:spTree>
    <p:extLst>
      <p:ext uri="{BB962C8B-B14F-4D97-AF65-F5344CB8AC3E}">
        <p14:creationId xmlns:p14="http://schemas.microsoft.com/office/powerpoint/2010/main" val="270398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" name="Picture 18" descr="Image result for site:samsung.com mob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7" b="96507" l="24545" r="7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28" y="1146773"/>
            <a:ext cx="500393" cy="5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62929" y="1785473"/>
            <a:ext cx="1895889" cy="523214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packages</a:t>
            </a:r>
            <a:br>
              <a:rPr lang="en-US" sz="1400" dirty="0"/>
            </a:br>
            <a:r>
              <a:rPr lang="en-US" sz="1400" dirty="0"/>
              <a:t>Compile option = TIZEN</a:t>
            </a:r>
          </a:p>
        </p:txBody>
      </p:sp>
      <p:pic>
        <p:nvPicPr>
          <p:cNvPr id="6" name="Picture 2" descr="https://download.tizen.org/misc/Tizen-Brand/01-Primary-Assets/Pinwheel/On-Light/01-RGB/Tizen-Pinwheel-On-Light-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48" y="1541600"/>
            <a:ext cx="1045620" cy="10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3011543" y="2049720"/>
            <a:ext cx="67937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22012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Image result for site:samsung.com z3 mobil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7929" r="33426" b="7332"/>
          <a:stretch/>
        </p:blipFill>
        <p:spPr bwMode="auto">
          <a:xfrm>
            <a:off x="9487401" y="1772816"/>
            <a:ext cx="220249" cy="42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mage result for site:samsung.com tv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844" y="2428314"/>
            <a:ext cx="607361" cy="36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14693" r="11392" b="16580"/>
          <a:stretch/>
        </p:blipFill>
        <p:spPr bwMode="auto">
          <a:xfrm>
            <a:off x="9407849" y="2992169"/>
            <a:ext cx="379348" cy="25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Image result for site:samsung.com speaker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93" y="3861048"/>
            <a:ext cx="376663" cy="3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791" y="4276024"/>
            <a:ext cx="433469" cy="43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720" y="4736047"/>
            <a:ext cx="569604" cy="56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385995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Image result for site:samsung.com camera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430" y="6291750"/>
            <a:ext cx="406185" cy="4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854689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80071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374131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93112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36692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86230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30567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83376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41744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88613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630775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011399" y="1407205"/>
            <a:ext cx="1335938" cy="5087633"/>
            <a:chOff x="5287536" y="1407204"/>
            <a:chExt cx="2420592" cy="5087633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5287554" y="1987791"/>
              <a:ext cx="242057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5287536" y="1407204"/>
              <a:ext cx="2420574" cy="58058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287536" y="1987791"/>
              <a:ext cx="2323668" cy="6250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5287554" y="1987791"/>
              <a:ext cx="2367090" cy="113041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5287554" y="1987791"/>
              <a:ext cx="2367090" cy="156621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5287554" y="1987791"/>
              <a:ext cx="2367090" cy="206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5287554" y="1987791"/>
              <a:ext cx="2367090" cy="2504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5287554" y="1987791"/>
              <a:ext cx="2367090" cy="303305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5287554" y="1987791"/>
              <a:ext cx="2367090" cy="361673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5287554" y="1987791"/>
              <a:ext cx="2367090" cy="4085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5287554" y="1987791"/>
              <a:ext cx="2367090" cy="450704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화살표 연결선 39"/>
          <p:cNvCxnSpPr/>
          <p:nvPr/>
        </p:nvCxnSpPr>
        <p:spPr>
          <a:xfrm>
            <a:off x="5851157" y="2006123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순서도: 자기 디스크 40"/>
          <p:cNvSpPr/>
          <p:nvPr/>
        </p:nvSpPr>
        <p:spPr>
          <a:xfrm>
            <a:off x="6763225" y="1196752"/>
            <a:ext cx="1152128" cy="187065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r>
              <a:rPr lang="en-US" sz="1400" dirty="0"/>
              <a:t>A Single</a:t>
            </a:r>
            <a:br>
              <a:rPr lang="en-US" sz="1400" dirty="0"/>
            </a:br>
            <a:r>
              <a:rPr lang="en-US" sz="1400" dirty="0"/>
              <a:t>Package</a:t>
            </a:r>
            <a:br>
              <a:rPr lang="en-US" sz="1400" dirty="0"/>
            </a:br>
            <a:r>
              <a:rPr lang="en-US" sz="1400" dirty="0"/>
              <a:t>Repository</a:t>
            </a:r>
          </a:p>
        </p:txBody>
      </p:sp>
      <p:pic>
        <p:nvPicPr>
          <p:cNvPr id="42" name="Picture 6" descr="Image result for site:samsung.com icons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6000" l="23556" r="77778">
                        <a14:foregroundMark x1="64889" y1="44444" x2="48444" y2="61333"/>
                        <a14:foregroundMark x1="55111" y1="67556" x2="66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3" r="22904"/>
          <a:stretch/>
        </p:blipFill>
        <p:spPr bwMode="auto">
          <a:xfrm>
            <a:off x="9434072" y="3338776"/>
            <a:ext cx="249525" cy="4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129004" y="6543425"/>
            <a:ext cx="3882395" cy="276993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200" dirty="0"/>
              <a:t>* Normally, a single git repo generates 2 ~ 3 RPM packages.</a:t>
            </a:r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2178752" y="3602041"/>
            <a:ext cx="6035949" cy="1703610"/>
          </a:xfrm>
          <a:prstGeom prst="wedgeRoundRectCallout">
            <a:avLst>
              <a:gd name="adj1" fmla="val 14936"/>
              <a:gd name="adj2" fmla="val -1246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marL="457167" indent="-457167">
              <a:buAutoNum type="arabicPeriod"/>
            </a:pPr>
            <a:r>
              <a:rPr lang="en-US" sz="2400" dirty="0"/>
              <a:t>Build Once.</a:t>
            </a:r>
          </a:p>
          <a:p>
            <a:pPr marL="457167" indent="-457167">
              <a:buAutoNum type="arabicPeriod"/>
            </a:pPr>
            <a:r>
              <a:rPr lang="en-US" sz="2400" dirty="0"/>
              <a:t>Use for All Device Types.</a:t>
            </a:r>
          </a:p>
        </p:txBody>
      </p:sp>
      <p:sp>
        <p:nvSpPr>
          <p:cNvPr id="45" name="모서리가 둥근 사각형 설명선 44"/>
          <p:cNvSpPr/>
          <p:nvPr/>
        </p:nvSpPr>
        <p:spPr>
          <a:xfrm>
            <a:off x="2178751" y="4801706"/>
            <a:ext cx="6035949" cy="1052370"/>
          </a:xfrm>
          <a:prstGeom prst="wedgeRoundRectCallout">
            <a:avLst>
              <a:gd name="adj1" fmla="val 61646"/>
              <a:gd name="adj2" fmla="val -1759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marL="342875" indent="-342875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3. Configure Any Devices from a Single, Shared RPM Repository.</a:t>
            </a:r>
          </a:p>
          <a:p>
            <a:pPr marL="285730" indent="-28573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6" name="사각형 설명선 45"/>
          <p:cNvSpPr/>
          <p:nvPr/>
        </p:nvSpPr>
        <p:spPr>
          <a:xfrm>
            <a:off x="2178752" y="1347924"/>
            <a:ext cx="3776597" cy="3453782"/>
          </a:xfrm>
          <a:prstGeom prst="wedgeRectCallout">
            <a:avLst>
              <a:gd name="adj1" fmla="val 90867"/>
              <a:gd name="adj2" fmla="val -2321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b"/>
          <a:lstStyle/>
          <a:p>
            <a:pPr algn="ctr"/>
            <a:r>
              <a:rPr lang="en-US" dirty="0" smtClean="0"/>
              <a:t>RPM packages</a:t>
            </a:r>
            <a:endParaRPr 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679700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/>
          <p:cNvSpPr/>
          <p:nvPr/>
        </p:nvSpPr>
        <p:spPr>
          <a:xfrm>
            <a:off x="2966065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직사각형 47"/>
          <p:cNvSpPr/>
          <p:nvPr/>
        </p:nvSpPr>
        <p:spPr>
          <a:xfrm>
            <a:off x="3252430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직사각형 48"/>
          <p:cNvSpPr/>
          <p:nvPr/>
        </p:nvSpPr>
        <p:spPr>
          <a:xfrm>
            <a:off x="3538795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직사각형 54"/>
          <p:cNvSpPr/>
          <p:nvPr/>
        </p:nvSpPr>
        <p:spPr>
          <a:xfrm>
            <a:off x="3825160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직사각형 55"/>
          <p:cNvSpPr/>
          <p:nvPr/>
        </p:nvSpPr>
        <p:spPr>
          <a:xfrm>
            <a:off x="4111525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직사각형 56"/>
          <p:cNvSpPr/>
          <p:nvPr/>
        </p:nvSpPr>
        <p:spPr>
          <a:xfrm>
            <a:off x="4397890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직사각형 57"/>
          <p:cNvSpPr/>
          <p:nvPr/>
        </p:nvSpPr>
        <p:spPr>
          <a:xfrm>
            <a:off x="4684255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직사각형 58"/>
          <p:cNvSpPr/>
          <p:nvPr/>
        </p:nvSpPr>
        <p:spPr>
          <a:xfrm>
            <a:off x="4970620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직사각형 59"/>
          <p:cNvSpPr/>
          <p:nvPr/>
        </p:nvSpPr>
        <p:spPr>
          <a:xfrm>
            <a:off x="5256985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직사각형 60"/>
          <p:cNvSpPr/>
          <p:nvPr/>
        </p:nvSpPr>
        <p:spPr>
          <a:xfrm>
            <a:off x="5543354" y="154160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직사각형 73"/>
          <p:cNvSpPr/>
          <p:nvPr/>
        </p:nvSpPr>
        <p:spPr>
          <a:xfrm>
            <a:off x="2679700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직사각형 74"/>
          <p:cNvSpPr/>
          <p:nvPr/>
        </p:nvSpPr>
        <p:spPr>
          <a:xfrm>
            <a:off x="2966065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직사각형 75"/>
          <p:cNvSpPr/>
          <p:nvPr/>
        </p:nvSpPr>
        <p:spPr>
          <a:xfrm>
            <a:off x="3252430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직사각형 76"/>
          <p:cNvSpPr/>
          <p:nvPr/>
        </p:nvSpPr>
        <p:spPr>
          <a:xfrm>
            <a:off x="3538795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직사각형 77"/>
          <p:cNvSpPr/>
          <p:nvPr/>
        </p:nvSpPr>
        <p:spPr>
          <a:xfrm>
            <a:off x="3825160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직사각형 78"/>
          <p:cNvSpPr/>
          <p:nvPr/>
        </p:nvSpPr>
        <p:spPr>
          <a:xfrm>
            <a:off x="4111525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직사각형 79"/>
          <p:cNvSpPr/>
          <p:nvPr/>
        </p:nvSpPr>
        <p:spPr>
          <a:xfrm>
            <a:off x="4397890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직사각형 80"/>
          <p:cNvSpPr/>
          <p:nvPr/>
        </p:nvSpPr>
        <p:spPr>
          <a:xfrm>
            <a:off x="4684255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직사각형 81"/>
          <p:cNvSpPr/>
          <p:nvPr/>
        </p:nvSpPr>
        <p:spPr>
          <a:xfrm>
            <a:off x="4970620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직사각형 82"/>
          <p:cNvSpPr/>
          <p:nvPr/>
        </p:nvSpPr>
        <p:spPr>
          <a:xfrm>
            <a:off x="5256985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직사각형 83"/>
          <p:cNvSpPr/>
          <p:nvPr/>
        </p:nvSpPr>
        <p:spPr>
          <a:xfrm>
            <a:off x="5543354" y="1985105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직사각형 84"/>
          <p:cNvSpPr/>
          <p:nvPr/>
        </p:nvSpPr>
        <p:spPr>
          <a:xfrm>
            <a:off x="2679700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직사각형 85"/>
          <p:cNvSpPr/>
          <p:nvPr/>
        </p:nvSpPr>
        <p:spPr>
          <a:xfrm>
            <a:off x="2966065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직사각형 86"/>
          <p:cNvSpPr/>
          <p:nvPr/>
        </p:nvSpPr>
        <p:spPr>
          <a:xfrm>
            <a:off x="3252430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직사각형 87"/>
          <p:cNvSpPr/>
          <p:nvPr/>
        </p:nvSpPr>
        <p:spPr>
          <a:xfrm>
            <a:off x="3538795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직사각형 88"/>
          <p:cNvSpPr/>
          <p:nvPr/>
        </p:nvSpPr>
        <p:spPr>
          <a:xfrm>
            <a:off x="3825160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직사각형 89"/>
          <p:cNvSpPr/>
          <p:nvPr/>
        </p:nvSpPr>
        <p:spPr>
          <a:xfrm>
            <a:off x="4111525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직사각형 90"/>
          <p:cNvSpPr/>
          <p:nvPr/>
        </p:nvSpPr>
        <p:spPr>
          <a:xfrm>
            <a:off x="4397890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직사각형 91"/>
          <p:cNvSpPr/>
          <p:nvPr/>
        </p:nvSpPr>
        <p:spPr>
          <a:xfrm>
            <a:off x="4684255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직사각형 92"/>
          <p:cNvSpPr/>
          <p:nvPr/>
        </p:nvSpPr>
        <p:spPr>
          <a:xfrm>
            <a:off x="4970620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직사각형 93"/>
          <p:cNvSpPr/>
          <p:nvPr/>
        </p:nvSpPr>
        <p:spPr>
          <a:xfrm>
            <a:off x="5256985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직사각형 94"/>
          <p:cNvSpPr/>
          <p:nvPr/>
        </p:nvSpPr>
        <p:spPr>
          <a:xfrm>
            <a:off x="5543354" y="2439538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직사각형 95"/>
          <p:cNvSpPr/>
          <p:nvPr/>
        </p:nvSpPr>
        <p:spPr>
          <a:xfrm>
            <a:off x="2679700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직사각형 96"/>
          <p:cNvSpPr/>
          <p:nvPr/>
        </p:nvSpPr>
        <p:spPr>
          <a:xfrm>
            <a:off x="2966065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직사각형 97"/>
          <p:cNvSpPr/>
          <p:nvPr/>
        </p:nvSpPr>
        <p:spPr>
          <a:xfrm>
            <a:off x="3252430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직사각형 98"/>
          <p:cNvSpPr/>
          <p:nvPr/>
        </p:nvSpPr>
        <p:spPr>
          <a:xfrm>
            <a:off x="3538795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직사각형 99"/>
          <p:cNvSpPr/>
          <p:nvPr/>
        </p:nvSpPr>
        <p:spPr>
          <a:xfrm>
            <a:off x="3825160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직사각형 100"/>
          <p:cNvSpPr/>
          <p:nvPr/>
        </p:nvSpPr>
        <p:spPr>
          <a:xfrm>
            <a:off x="4111525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직사각형 101"/>
          <p:cNvSpPr/>
          <p:nvPr/>
        </p:nvSpPr>
        <p:spPr>
          <a:xfrm>
            <a:off x="4397890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직사각형 102"/>
          <p:cNvSpPr/>
          <p:nvPr/>
        </p:nvSpPr>
        <p:spPr>
          <a:xfrm>
            <a:off x="4684255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직사각형 103"/>
          <p:cNvSpPr/>
          <p:nvPr/>
        </p:nvSpPr>
        <p:spPr>
          <a:xfrm>
            <a:off x="4970620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직사각형 104"/>
          <p:cNvSpPr/>
          <p:nvPr/>
        </p:nvSpPr>
        <p:spPr>
          <a:xfrm>
            <a:off x="5256985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직사각형 105"/>
          <p:cNvSpPr/>
          <p:nvPr/>
        </p:nvSpPr>
        <p:spPr>
          <a:xfrm>
            <a:off x="5543354" y="2883043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직사각형 106"/>
          <p:cNvSpPr/>
          <p:nvPr/>
        </p:nvSpPr>
        <p:spPr>
          <a:xfrm>
            <a:off x="2679700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직사각형 107"/>
          <p:cNvSpPr/>
          <p:nvPr/>
        </p:nvSpPr>
        <p:spPr>
          <a:xfrm>
            <a:off x="2966065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직사각형 108"/>
          <p:cNvSpPr/>
          <p:nvPr/>
        </p:nvSpPr>
        <p:spPr>
          <a:xfrm>
            <a:off x="3252430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직사각형 109"/>
          <p:cNvSpPr/>
          <p:nvPr/>
        </p:nvSpPr>
        <p:spPr>
          <a:xfrm>
            <a:off x="3538795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직사각형 110"/>
          <p:cNvSpPr/>
          <p:nvPr/>
        </p:nvSpPr>
        <p:spPr>
          <a:xfrm>
            <a:off x="3825160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직사각형 111"/>
          <p:cNvSpPr/>
          <p:nvPr/>
        </p:nvSpPr>
        <p:spPr>
          <a:xfrm>
            <a:off x="4111525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직사각형 112"/>
          <p:cNvSpPr/>
          <p:nvPr/>
        </p:nvSpPr>
        <p:spPr>
          <a:xfrm>
            <a:off x="4397890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직사각형 113"/>
          <p:cNvSpPr/>
          <p:nvPr/>
        </p:nvSpPr>
        <p:spPr>
          <a:xfrm>
            <a:off x="4684255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4970620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직사각형 115"/>
          <p:cNvSpPr/>
          <p:nvPr/>
        </p:nvSpPr>
        <p:spPr>
          <a:xfrm>
            <a:off x="5256985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직사각형 116"/>
          <p:cNvSpPr/>
          <p:nvPr/>
        </p:nvSpPr>
        <p:spPr>
          <a:xfrm>
            <a:off x="5543354" y="3336090"/>
            <a:ext cx="228600" cy="2591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직사각형 117"/>
          <p:cNvSpPr/>
          <p:nvPr/>
        </p:nvSpPr>
        <p:spPr>
          <a:xfrm>
            <a:off x="3481030" y="1407206"/>
            <a:ext cx="2370127" cy="1390164"/>
          </a:xfrm>
          <a:prstGeom prst="rect">
            <a:avLst/>
          </a:prstGeom>
          <a:solidFill>
            <a:srgbClr val="FF0000">
              <a:alpha val="10196"/>
            </a:srgb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직선 화살표 연결선 119"/>
          <p:cNvCxnSpPr>
            <a:stCxn id="118" idx="3"/>
          </p:cNvCxnSpPr>
          <p:nvPr/>
        </p:nvCxnSpPr>
        <p:spPr>
          <a:xfrm flipV="1">
            <a:off x="5851157" y="1407206"/>
            <a:ext cx="3442687" cy="6950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2622351" y="1220124"/>
            <a:ext cx="1775540" cy="2576033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직선 화살표 연결선 122"/>
          <p:cNvCxnSpPr/>
          <p:nvPr/>
        </p:nvCxnSpPr>
        <p:spPr>
          <a:xfrm flipV="1">
            <a:off x="4397890" y="3490684"/>
            <a:ext cx="4895954" cy="305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2919358" y="1915581"/>
            <a:ext cx="2279862" cy="1324693"/>
          </a:xfrm>
          <a:prstGeom prst="rect">
            <a:avLst/>
          </a:prstGeom>
          <a:solidFill>
            <a:schemeClr val="accent4">
              <a:lumMod val="40000"/>
              <a:lumOff val="60000"/>
              <a:alpha val="10196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직선 화살표 연결선 126"/>
          <p:cNvCxnSpPr>
            <a:endCxn id="10" idx="1"/>
          </p:cNvCxnSpPr>
          <p:nvPr/>
        </p:nvCxnSpPr>
        <p:spPr>
          <a:xfrm flipV="1">
            <a:off x="5256985" y="2612842"/>
            <a:ext cx="4036859" cy="6274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92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2" grpId="0" animBg="1"/>
      <p:bldP spid="1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78752" y="1347924"/>
            <a:ext cx="3776597" cy="3453782"/>
            <a:chOff x="2178752" y="1347924"/>
            <a:chExt cx="3776597" cy="3453782"/>
          </a:xfrm>
        </p:grpSpPr>
        <p:sp>
          <p:nvSpPr>
            <p:cNvPr id="44" name="TextBox 43"/>
            <p:cNvSpPr txBox="1"/>
            <p:nvPr/>
          </p:nvSpPr>
          <p:spPr>
            <a:xfrm>
              <a:off x="3762929" y="1785473"/>
              <a:ext cx="1895889" cy="523214"/>
            </a:xfrm>
            <a:prstGeom prst="rect">
              <a:avLst/>
            </a:prstGeom>
            <a:noFill/>
          </p:spPr>
          <p:txBody>
            <a:bodyPr wrap="none" lIns="91433" tIns="45717" rIns="91433" bIns="45717" rtlCol="0">
              <a:spAutoFit/>
            </a:bodyPr>
            <a:lstStyle/>
            <a:p>
              <a:r>
                <a:rPr lang="en-US" sz="1400" dirty="0"/>
                <a:t>Build packages</a:t>
              </a:r>
              <a:br>
                <a:rPr lang="en-US" sz="1400" dirty="0"/>
              </a:br>
              <a:r>
                <a:rPr lang="en-US" sz="1400" dirty="0"/>
                <a:t>Compile option = TIZEN</a:t>
              </a:r>
            </a:p>
          </p:txBody>
        </p:sp>
        <p:cxnSp>
          <p:nvCxnSpPr>
            <p:cNvPr id="45" name="직선 화살표 연결선 44"/>
            <p:cNvCxnSpPr/>
            <p:nvPr/>
          </p:nvCxnSpPr>
          <p:spPr>
            <a:xfrm flipV="1">
              <a:off x="3011543" y="2049720"/>
              <a:ext cx="679375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사각형 설명선 46"/>
            <p:cNvSpPr/>
            <p:nvPr/>
          </p:nvSpPr>
          <p:spPr>
            <a:xfrm>
              <a:off x="2178752" y="1347924"/>
              <a:ext cx="3776597" cy="3453782"/>
            </a:xfrm>
            <a:prstGeom prst="wedgeRectCallout">
              <a:avLst>
                <a:gd name="adj1" fmla="val 90867"/>
                <a:gd name="adj2" fmla="val -23212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33" tIns="45717" rIns="91433" bIns="45717" spcCol="0" rtlCol="0" anchor="b"/>
            <a:lstStyle/>
            <a:p>
              <a:pPr algn="ctr"/>
              <a:r>
                <a:rPr lang="en-US" dirty="0" smtClean="0"/>
                <a:t>RPM packages</a:t>
              </a:r>
              <a:endParaRPr 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679700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966065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252430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538795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3825160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111525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397890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684255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970620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56985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543354" y="154160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679700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966065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3252430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3538795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825160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111525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97890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4684255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970620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256985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5543354" y="1985105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679700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966065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3252430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538795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3825160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4111525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397890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684255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4970620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256985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543354" y="2439538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679700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966065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3252430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3538795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825160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111525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397890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4684255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4970620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5256985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543354" y="2883043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2679700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2966065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3252430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3538795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825160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111525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397890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4684255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4970620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5256985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543354" y="3336090"/>
              <a:ext cx="228600" cy="259114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" name="Picture 18" descr="Image result for site:samsung.com mob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7" b="96507" l="24545" r="7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28" y="1146773"/>
            <a:ext cx="500393" cy="5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22012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Image result for site:samsung.com z3 mobil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7929" r="33426" b="7332"/>
          <a:stretch/>
        </p:blipFill>
        <p:spPr bwMode="auto">
          <a:xfrm>
            <a:off x="9487401" y="1772816"/>
            <a:ext cx="220249" cy="42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mage result for site:samsung.com tv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844" y="2428314"/>
            <a:ext cx="607361" cy="36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14693" r="11392" b="16580"/>
          <a:stretch/>
        </p:blipFill>
        <p:spPr bwMode="auto">
          <a:xfrm>
            <a:off x="9407849" y="2992169"/>
            <a:ext cx="379348" cy="25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Image result for site:samsung.com speaker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93" y="3861048"/>
            <a:ext cx="376663" cy="3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791" y="4276024"/>
            <a:ext cx="433469" cy="43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720" y="4736047"/>
            <a:ext cx="569604" cy="56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385995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Image result for site:samsung.com camera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430" y="6291750"/>
            <a:ext cx="406185" cy="4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854689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80071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374131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93112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36692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86230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30567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83376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41744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88613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630775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011399" y="1407205"/>
            <a:ext cx="1335938" cy="5087633"/>
            <a:chOff x="5287536" y="1407204"/>
            <a:chExt cx="2420592" cy="5087633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5287554" y="1987791"/>
              <a:ext cx="242057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5287536" y="1407204"/>
              <a:ext cx="2420574" cy="58058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287536" y="1987791"/>
              <a:ext cx="2323668" cy="6250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5287554" y="1987791"/>
              <a:ext cx="2367090" cy="113041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5287554" y="1987791"/>
              <a:ext cx="2367090" cy="156621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5287554" y="1987791"/>
              <a:ext cx="2367090" cy="206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5287554" y="1987791"/>
              <a:ext cx="2367090" cy="2504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5287554" y="1987791"/>
              <a:ext cx="2367090" cy="303305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5287554" y="1987791"/>
              <a:ext cx="2367090" cy="361673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5287554" y="1987791"/>
              <a:ext cx="2367090" cy="4085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5287554" y="1987791"/>
              <a:ext cx="2367090" cy="450704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순서도: 자기 디스크 40"/>
          <p:cNvSpPr/>
          <p:nvPr/>
        </p:nvSpPr>
        <p:spPr>
          <a:xfrm>
            <a:off x="6763225" y="1196752"/>
            <a:ext cx="1152128" cy="187065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r>
              <a:rPr lang="en-US" sz="1400" dirty="0"/>
              <a:t>A Single</a:t>
            </a:r>
            <a:br>
              <a:rPr lang="en-US" sz="1400" dirty="0"/>
            </a:br>
            <a:r>
              <a:rPr lang="en-US" sz="1400" dirty="0"/>
              <a:t>Package</a:t>
            </a:r>
            <a:br>
              <a:rPr lang="en-US" sz="1400" dirty="0"/>
            </a:br>
            <a:r>
              <a:rPr lang="en-US" sz="1400" dirty="0"/>
              <a:t>Repository</a:t>
            </a:r>
          </a:p>
        </p:txBody>
      </p:sp>
      <p:pic>
        <p:nvPicPr>
          <p:cNvPr id="42" name="Picture 6" descr="Image result for site:samsung.com icons"/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00" b="96000" l="23556" r="77778">
                        <a14:foregroundMark x1="64889" y1="44444" x2="48444" y2="61333"/>
                        <a14:foregroundMark x1="55111" y1="67556" x2="66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3" r="22904"/>
          <a:stretch/>
        </p:blipFill>
        <p:spPr bwMode="auto">
          <a:xfrm>
            <a:off x="9434072" y="3338776"/>
            <a:ext cx="249525" cy="4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129004" y="6543425"/>
            <a:ext cx="3882395" cy="276993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200" dirty="0"/>
              <a:t>* Normally, a single git repo generates 2 ~ 3 RPM packages.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20847" y="6619707"/>
            <a:ext cx="3667978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700" dirty="0"/>
              <a:t>Image from https://thehobbyheaven.wordpress.com/2013/08/02/starting-the-lego-adventure/</a:t>
            </a:r>
            <a:br>
              <a:rPr lang="en-US" sz="700" dirty="0"/>
            </a:br>
            <a:r>
              <a:rPr lang="en-US" sz="700" dirty="0"/>
              <a:t>https://imgflip.com/memegenerator/Jackie-Chan-WTF</a:t>
            </a:r>
          </a:p>
        </p:txBody>
      </p:sp>
      <p:sp>
        <p:nvSpPr>
          <p:cNvPr id="48" name="구름 모양 설명선 47"/>
          <p:cNvSpPr/>
          <p:nvPr/>
        </p:nvSpPr>
        <p:spPr>
          <a:xfrm>
            <a:off x="1260900" y="774701"/>
            <a:ext cx="5736208" cy="3905142"/>
          </a:xfrm>
          <a:prstGeom prst="cloudCallout">
            <a:avLst>
              <a:gd name="adj1" fmla="val 17441"/>
              <a:gd name="adj2" fmla="val 6659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endParaRPr lang="en-US"/>
          </a:p>
        </p:txBody>
      </p:sp>
      <p:sp>
        <p:nvSpPr>
          <p:cNvPr id="49" name="사각형 설명선 48"/>
          <p:cNvSpPr/>
          <p:nvPr/>
        </p:nvSpPr>
        <p:spPr>
          <a:xfrm>
            <a:off x="2178752" y="1347924"/>
            <a:ext cx="3776597" cy="2701456"/>
          </a:xfrm>
          <a:prstGeom prst="wedgeRectCallout">
            <a:avLst>
              <a:gd name="adj1" fmla="val 94909"/>
              <a:gd name="adj2" fmla="val -14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b"/>
          <a:lstStyle/>
          <a:p>
            <a:pPr algn="ctr"/>
            <a:r>
              <a:rPr lang="en-US" dirty="0" smtClean="0"/>
              <a:t>2500 ARM32 RPM packages</a:t>
            </a:r>
            <a:endParaRPr lang="en-US" dirty="0"/>
          </a:p>
        </p:txBody>
      </p:sp>
      <p:pic>
        <p:nvPicPr>
          <p:cNvPr id="50" name="Picture 8" descr="Image result for lego brick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281" y="1481278"/>
            <a:ext cx="3287759" cy="21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Image result for meme jackie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603" y="4833769"/>
            <a:ext cx="2381251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25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7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" name="Picture 18" descr="Image result for site:samsung.com mob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7" b="96507" l="24545" r="7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28" y="1146773"/>
            <a:ext cx="500393" cy="5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22012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Image result for site:samsung.com z3 mobil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7929" r="33426" b="7332"/>
          <a:stretch/>
        </p:blipFill>
        <p:spPr bwMode="auto">
          <a:xfrm>
            <a:off x="9487401" y="1772816"/>
            <a:ext cx="220249" cy="42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mage result for site:samsung.com tv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844" y="2428314"/>
            <a:ext cx="607361" cy="36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14693" r="11392" b="16580"/>
          <a:stretch/>
        </p:blipFill>
        <p:spPr bwMode="auto">
          <a:xfrm>
            <a:off x="9407849" y="2992169"/>
            <a:ext cx="379348" cy="25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Image result for site:samsung.com speaker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93" y="3861048"/>
            <a:ext cx="376663" cy="3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791" y="4276024"/>
            <a:ext cx="433469" cy="43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720" y="4736047"/>
            <a:ext cx="569604" cy="56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385995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Image result for site:samsung.com camera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430" y="6291750"/>
            <a:ext cx="406185" cy="4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854689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80071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374131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93112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36692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86230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30567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83376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41744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88613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630775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011399" y="1407205"/>
            <a:ext cx="1335938" cy="5087633"/>
            <a:chOff x="5287536" y="1407204"/>
            <a:chExt cx="2420592" cy="5087633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5287554" y="1987791"/>
              <a:ext cx="242057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5287536" y="1407204"/>
              <a:ext cx="2420574" cy="58058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287536" y="1987791"/>
              <a:ext cx="2323668" cy="6250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5287554" y="1987791"/>
              <a:ext cx="2367090" cy="113041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5287554" y="1987791"/>
              <a:ext cx="2367090" cy="156621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5287554" y="1987791"/>
              <a:ext cx="2367090" cy="206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5287554" y="1987791"/>
              <a:ext cx="2367090" cy="2504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5287554" y="1987791"/>
              <a:ext cx="2367090" cy="303305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5287554" y="1987791"/>
              <a:ext cx="2367090" cy="361673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5287554" y="1987791"/>
              <a:ext cx="2367090" cy="4085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5287554" y="1987791"/>
              <a:ext cx="2367090" cy="450704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순서도: 자기 디스크 40"/>
          <p:cNvSpPr/>
          <p:nvPr/>
        </p:nvSpPr>
        <p:spPr>
          <a:xfrm>
            <a:off x="6763225" y="1196752"/>
            <a:ext cx="1152128" cy="187065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r>
              <a:rPr lang="en-US" sz="1400" dirty="0"/>
              <a:t>A Single</a:t>
            </a:r>
            <a:br>
              <a:rPr lang="en-US" sz="1400" dirty="0"/>
            </a:br>
            <a:r>
              <a:rPr lang="en-US" sz="1400" dirty="0"/>
              <a:t>Package</a:t>
            </a:r>
            <a:br>
              <a:rPr lang="en-US" sz="1400" dirty="0"/>
            </a:br>
            <a:r>
              <a:rPr lang="en-US" sz="1400" dirty="0"/>
              <a:t>Repository</a:t>
            </a:r>
          </a:p>
        </p:txBody>
      </p:sp>
      <p:pic>
        <p:nvPicPr>
          <p:cNvPr id="42" name="Picture 6" descr="Image result for site:samsung.com icons"/>
          <p:cNvPicPr>
            <a:picLocks noChangeAspect="1" noChangeArrowheads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000" b="96000" l="23556" r="77778">
                        <a14:foregroundMark x1="64889" y1="44444" x2="48444" y2="61333"/>
                        <a14:foregroundMark x1="55111" y1="67556" x2="66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3" r="22904"/>
          <a:stretch/>
        </p:blipFill>
        <p:spPr bwMode="auto">
          <a:xfrm>
            <a:off x="9434072" y="3338776"/>
            <a:ext cx="249525" cy="4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129004" y="6543425"/>
            <a:ext cx="3882395" cy="276993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200" dirty="0"/>
              <a:t>* Normally, a single git repo generates 2 ~ 3 RPM packages.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20847" y="6658469"/>
            <a:ext cx="2993113" cy="20004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700" dirty="0"/>
              <a:t>Image from http://knowyourmeme.com/memes/yao-ming-face-bitch-please</a:t>
            </a:r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1975460" y="3915391"/>
            <a:ext cx="6035949" cy="1836755"/>
          </a:xfrm>
          <a:prstGeom prst="wedgeRoundRectCallout">
            <a:avLst>
              <a:gd name="adj1" fmla="val 62488"/>
              <a:gd name="adj2" fmla="val -713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r>
              <a:rPr lang="en-US" sz="2400" dirty="0"/>
              <a:t>4. Make it easier to configure.</a:t>
            </a:r>
          </a:p>
          <a:p>
            <a:endParaRPr lang="en-US" sz="2400" dirty="0"/>
          </a:p>
          <a:p>
            <a:r>
              <a:rPr lang="en-US" sz="2400" dirty="0"/>
              <a:t>   Focus on products and features, </a:t>
            </a:r>
            <a:br>
              <a:rPr lang="en-US" sz="2400" dirty="0"/>
            </a:br>
            <a:r>
              <a:rPr lang="en-US" sz="2400" dirty="0"/>
              <a:t>  not packages</a:t>
            </a:r>
          </a:p>
        </p:txBody>
      </p:sp>
      <p:pic>
        <p:nvPicPr>
          <p:cNvPr id="45" name="Picture 2" descr="Image result for site:samsung.com magnifier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90148" y="3130836"/>
            <a:ext cx="1964723" cy="18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site:samsung.com magnifier"/>
          <p:cNvPicPr>
            <a:picLocks noChangeAspect="1" noChangeArrowheads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80863" y="1483306"/>
            <a:ext cx="1964723" cy="189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연결선 51"/>
          <p:cNvCxnSpPr/>
          <p:nvPr/>
        </p:nvCxnSpPr>
        <p:spPr>
          <a:xfrm>
            <a:off x="6113439" y="1339879"/>
            <a:ext cx="1728192" cy="166943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6113439" y="1339879"/>
            <a:ext cx="1728192" cy="166943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38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Done</a:t>
            </a:r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Internal 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121" y="3381829"/>
            <a:ext cx="1435099" cy="10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Build Once!</a:t>
            </a:r>
          </a:p>
          <a:p>
            <a:pPr lvl="1"/>
            <a:r>
              <a:rPr lang="en-US" dirty="0"/>
              <a:t>SINGLE Build Project</a:t>
            </a:r>
          </a:p>
          <a:p>
            <a:pPr lvl="2"/>
            <a:r>
              <a:rPr lang="en-US" strike="sngStrike" dirty="0"/>
              <a:t>Tizen: Mobile </a:t>
            </a:r>
            <a:r>
              <a:rPr lang="en-US" dirty="0"/>
              <a:t>(714 </a:t>
            </a:r>
            <a:r>
              <a:rPr lang="en-US" dirty="0" err="1"/>
              <a:t>pkgs</a:t>
            </a:r>
            <a:r>
              <a:rPr lang="en-US" dirty="0"/>
              <a:t>)</a:t>
            </a:r>
          </a:p>
          <a:p>
            <a:pPr lvl="2"/>
            <a:r>
              <a:rPr lang="en-US" strike="sngStrike" dirty="0"/>
              <a:t>Tizen: Common </a:t>
            </a:r>
            <a:r>
              <a:rPr lang="en-US" dirty="0"/>
              <a:t>(822 </a:t>
            </a:r>
            <a:r>
              <a:rPr lang="en-US" dirty="0" err="1"/>
              <a:t>pkgs</a:t>
            </a:r>
            <a:r>
              <a:rPr lang="en-US" dirty="0"/>
              <a:t>)</a:t>
            </a:r>
          </a:p>
          <a:p>
            <a:pPr lvl="2"/>
            <a:r>
              <a:rPr lang="en-US" strike="sngStrike" dirty="0"/>
              <a:t>Tizen: IVI </a:t>
            </a:r>
            <a:r>
              <a:rPr lang="en-US" dirty="0"/>
              <a:t>(740 </a:t>
            </a:r>
            <a:r>
              <a:rPr lang="en-US" dirty="0" err="1"/>
              <a:t>pkgs</a:t>
            </a:r>
            <a:r>
              <a:rPr lang="en-US" dirty="0"/>
              <a:t>)</a:t>
            </a:r>
          </a:p>
          <a:p>
            <a:pPr lvl="2"/>
            <a:r>
              <a:rPr lang="en-US" strike="sngStrike" dirty="0"/>
              <a:t>Tizen: TV </a:t>
            </a:r>
            <a:r>
              <a:rPr lang="en-US" dirty="0"/>
              <a:t>(609 </a:t>
            </a:r>
            <a:r>
              <a:rPr lang="en-US" dirty="0" err="1"/>
              <a:t>pkgs</a:t>
            </a:r>
            <a:r>
              <a:rPr lang="en-US" dirty="0"/>
              <a:t>)</a:t>
            </a:r>
          </a:p>
          <a:p>
            <a:pPr lvl="2"/>
            <a:r>
              <a:rPr lang="en-US" strike="sngStrike" dirty="0"/>
              <a:t>Tizen: Wearable </a:t>
            </a:r>
            <a:r>
              <a:rPr lang="en-US" dirty="0"/>
              <a:t>(598 </a:t>
            </a:r>
            <a:r>
              <a:rPr lang="en-US" dirty="0" err="1"/>
              <a:t>pkgs</a:t>
            </a:r>
            <a:r>
              <a:rPr lang="en-US" dirty="0"/>
              <a:t>)</a:t>
            </a:r>
          </a:p>
          <a:p>
            <a:pPr lvl="2"/>
            <a:endParaRPr lang="en-US" dirty="0"/>
          </a:p>
          <a:p>
            <a:pPr lvl="2"/>
            <a:r>
              <a:rPr lang="en-US" b="1" dirty="0"/>
              <a:t>Tizen: Unified (968 </a:t>
            </a:r>
            <a:r>
              <a:rPr lang="en-US" b="1" dirty="0" err="1"/>
              <a:t>pkgs</a:t>
            </a:r>
            <a:r>
              <a:rPr lang="en-US" b="1" dirty="0"/>
              <a:t>)</a:t>
            </a:r>
          </a:p>
          <a:p>
            <a:pPr lvl="2"/>
            <a:endParaRPr lang="en-US" b="1" dirty="0"/>
          </a:p>
          <a:p>
            <a:pPr lvl="2"/>
            <a:endParaRPr lang="en-US" b="1" dirty="0"/>
          </a:p>
          <a:p>
            <a:pPr lvl="1"/>
            <a:r>
              <a:rPr lang="en-US" dirty="0"/>
              <a:t>No hints for profile at build time.</a:t>
            </a:r>
          </a:p>
          <a:p>
            <a:pPr lvl="2"/>
            <a:r>
              <a:rPr lang="en-US" dirty="0"/>
              <a:t>The macro “profile” is now UNDEFINED.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 smtClean="0"/>
              <a:t>Accomplished for Tizen 4.0 in 2017.4.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Done (1/4): Build Once</a:t>
            </a:r>
            <a:endParaRPr lang="en-US" dirty="0"/>
          </a:p>
        </p:txBody>
      </p:sp>
      <p:sp>
        <p:nvSpPr>
          <p:cNvPr id="8" name="오른쪽 중괄호 7"/>
          <p:cNvSpPr/>
          <p:nvPr/>
        </p:nvSpPr>
        <p:spPr>
          <a:xfrm>
            <a:off x="4796130" y="2017486"/>
            <a:ext cx="216024" cy="15087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3" tIns="45717" rIns="91433" bIns="45717" spcCol="0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50882" y="2587213"/>
            <a:ext cx="1728192" cy="369326"/>
          </a:xfrm>
          <a:prstGeom prst="rect">
            <a:avLst/>
          </a:prstGeom>
          <a:noFill/>
        </p:spPr>
        <p:txBody>
          <a:bodyPr wrap="square" lIns="91433" tIns="45717" rIns="91433" bIns="45717" rtlCol="0" anchor="ctr">
            <a:spAutoFit/>
          </a:bodyPr>
          <a:lstStyle/>
          <a:p>
            <a:pPr marL="0" lvl="2">
              <a:spcBef>
                <a:spcPct val="20000"/>
              </a:spcBef>
            </a:pPr>
            <a:r>
              <a:rPr lang="en-US" altLang="en-US" dirty="0" smtClean="0"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3,483 </a:t>
            </a:r>
            <a:r>
              <a:rPr lang="en-US" altLang="en-US" dirty="0" err="1">
                <a:latin typeface="Arial" panose="020B0604020202020204" pitchFamily="34" charset="0"/>
                <a:ea typeface="맑은 고딕" pitchFamily="50" charset="-127"/>
                <a:cs typeface="Arial" panose="020B0604020202020204" pitchFamily="34" charset="0"/>
              </a:rPr>
              <a:t>pkgs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5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on.tizen.org/srv/munin-cgi/munin-cgi-graph/vlan103.tizen.org/backend.vlan103.tizen.org/obs_worker_state-pinpoint=1490160333,1493011533.png?&amp;lower_limit=&amp;upper_limit=&amp;size_x=1920&amp;size_y=8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5" y="1117200"/>
            <a:ext cx="11168913" cy="507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 (1/4): Build Once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4644" y="6488674"/>
            <a:ext cx="5734376" cy="369326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dirty="0" smtClean="0"/>
              <a:t>* Tizen 3.0 projects are still building per profile x repository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7257" y="1164426"/>
            <a:ext cx="1367668" cy="523214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20048" y="1164426"/>
            <a:ext cx="1170499" cy="523214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endParaRPr lang="en-US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5094514" y="1338594"/>
            <a:ext cx="0" cy="485639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72500" y="1999734"/>
            <a:ext cx="3068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# Busy Workers (build servers)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6458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 (1/4): Build Once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64920"/>
            <a:ext cx="8426062" cy="5058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7538" y="1838288"/>
            <a:ext cx="1204162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51913" y="1838288"/>
            <a:ext cx="1034243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4644" y="6488674"/>
            <a:ext cx="5734376" cy="369326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dirty="0" smtClean="0"/>
              <a:t>* Tizen 3.0 projects are still building per profile x repository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70690" y="1884451"/>
            <a:ext cx="2318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# Build Tasks in Queue</a:t>
            </a:r>
          </a:p>
          <a:p>
            <a:endParaRPr lang="en-US" b="1" dirty="0"/>
          </a:p>
          <a:p>
            <a:r>
              <a:rPr lang="en-US" b="1" dirty="0" smtClean="0"/>
              <a:t>  Yellow: “Ready”</a:t>
            </a:r>
          </a:p>
          <a:p>
            <a:r>
              <a:rPr lang="en-US" b="1" dirty="0" smtClean="0"/>
              <a:t>  Blue: “Blocked”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087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Build Once! </a:t>
            </a:r>
            <a:r>
              <a:rPr lang="en-US" sz="2800" dirty="0">
                <a:sym typeface="Wingdings" panose="05000000000000000000" pitchFamily="2" charset="2"/>
              </a:rPr>
              <a:t> </a:t>
            </a:r>
            <a:r>
              <a:rPr lang="en-US" sz="2800" dirty="0" smtClean="0">
                <a:sym typeface="Wingdings" panose="05000000000000000000" pitchFamily="2" charset="2"/>
              </a:rPr>
              <a:t>Packages Shared by All </a:t>
            </a:r>
            <a:r>
              <a:rPr lang="en-US" sz="2800" dirty="0">
                <a:sym typeface="Wingdings" panose="05000000000000000000" pitchFamily="2" charset="2"/>
              </a:rPr>
              <a:t>Device Types</a:t>
            </a:r>
            <a:endParaRPr lang="en-US" sz="2800" dirty="0"/>
          </a:p>
          <a:p>
            <a:pPr lvl="1"/>
            <a:r>
              <a:rPr lang="en-US" sz="2400" dirty="0"/>
              <a:t>Created, Tested, and Verified</a:t>
            </a:r>
          </a:p>
          <a:p>
            <a:pPr lvl="1"/>
            <a:r>
              <a:rPr lang="en-US" sz="2400" dirty="0"/>
              <a:t>All Tizen official snapshot images are</a:t>
            </a:r>
            <a:br>
              <a:rPr lang="en-US" sz="2400" dirty="0"/>
            </a:br>
            <a:r>
              <a:rPr lang="en-US" sz="2400" dirty="0"/>
              <a:t>created from the unified repository.</a:t>
            </a:r>
          </a:p>
          <a:p>
            <a:pPr lvl="2"/>
            <a:r>
              <a:rPr lang="en-US" sz="2000" dirty="0"/>
              <a:t>Tested and verified.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http://download.tizen.org/snapshots/tizen/unified/</a:t>
            </a:r>
          </a:p>
          <a:p>
            <a:pPr lvl="2"/>
            <a:r>
              <a:rPr lang="en-US" sz="2000" dirty="0"/>
              <a:t>Creates all 33 device images from a single unified RPM repo.</a:t>
            </a:r>
          </a:p>
          <a:p>
            <a:pPr lvl="2"/>
            <a:endParaRPr lang="en-US" sz="2000" dirty="0"/>
          </a:p>
          <a:p>
            <a:endParaRPr lang="en-US" sz="2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 </a:t>
            </a:r>
            <a:r>
              <a:rPr lang="en-US" dirty="0" smtClean="0"/>
              <a:t>(2/4</a:t>
            </a:r>
            <a:r>
              <a:rPr lang="en-US" dirty="0"/>
              <a:t>): </a:t>
            </a:r>
            <a:r>
              <a:rPr lang="en-US" dirty="0" smtClean="0"/>
              <a:t>For All Devices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9314" y="5805263"/>
            <a:ext cx="10805886" cy="646325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dirty="0" smtClean="0"/>
              <a:t>* Emulator repository is being merged into Standard.</a:t>
            </a:r>
            <a:br>
              <a:rPr lang="en-US" dirty="0" smtClean="0"/>
            </a:br>
            <a:r>
              <a:rPr lang="en-US" dirty="0" smtClean="0"/>
              <a:t>   (All related commits are merged.)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78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Build Once! </a:t>
            </a:r>
            <a:r>
              <a:rPr lang="en-US" sz="2800" dirty="0">
                <a:sym typeface="Wingdings" panose="05000000000000000000" pitchFamily="2" charset="2"/>
              </a:rPr>
              <a:t> </a:t>
            </a:r>
            <a:r>
              <a:rPr lang="en-US" sz="2800" dirty="0" smtClean="0">
                <a:sym typeface="Wingdings" panose="05000000000000000000" pitchFamily="2" charset="2"/>
              </a:rPr>
              <a:t>Packages Shared by All </a:t>
            </a:r>
            <a:r>
              <a:rPr lang="en-US" sz="2800" dirty="0">
                <a:sym typeface="Wingdings" panose="05000000000000000000" pitchFamily="2" charset="2"/>
              </a:rPr>
              <a:t>Device Types</a:t>
            </a:r>
            <a:endParaRPr lang="en-US" sz="2800" dirty="0"/>
          </a:p>
          <a:p>
            <a:pPr lvl="2"/>
            <a:endParaRPr lang="en-US" sz="2000" dirty="0"/>
          </a:p>
          <a:p>
            <a:endParaRPr lang="en-US" sz="2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 </a:t>
            </a:r>
            <a:r>
              <a:rPr lang="en-US" dirty="0" smtClean="0"/>
              <a:t>(2/4</a:t>
            </a:r>
            <a:r>
              <a:rPr lang="en-US" dirty="0"/>
              <a:t>): </a:t>
            </a:r>
            <a:r>
              <a:rPr lang="en-US" dirty="0" smtClean="0"/>
              <a:t>For All Devices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2290537"/>
            <a:ext cx="89344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05"/>
          <a:stretch/>
        </p:blipFill>
        <p:spPr bwMode="auto">
          <a:xfrm>
            <a:off x="8048624" y="1379310"/>
            <a:ext cx="3457575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1663700" y="4356100"/>
            <a:ext cx="638492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88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483245" y="1600201"/>
            <a:ext cx="10707269" cy="4525963"/>
          </a:xfrm>
        </p:spPr>
        <p:txBody>
          <a:bodyPr/>
          <a:lstStyle/>
          <a:p>
            <a:r>
              <a:rPr lang="en-US" dirty="0"/>
              <a:t>This is about Tizen 4.0</a:t>
            </a:r>
          </a:p>
          <a:p>
            <a:r>
              <a:rPr lang="en-US" dirty="0" smtClean="0"/>
              <a:t>Already deployed </a:t>
            </a:r>
            <a:r>
              <a:rPr lang="en-US" dirty="0"/>
              <a:t>and working.</a:t>
            </a:r>
          </a:p>
          <a:p>
            <a:endParaRPr lang="en-US" dirty="0"/>
          </a:p>
          <a:p>
            <a:r>
              <a:rPr lang="en-US" dirty="0" smtClean="0"/>
              <a:t>Welcomed </a:t>
            </a:r>
            <a:r>
              <a:rPr lang="en-US" dirty="0"/>
              <a:t>to visit </a:t>
            </a:r>
            <a:r>
              <a:rPr lang="en-US" dirty="0" smtClean="0"/>
              <a:t>us at the booth,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				</a:t>
            </a:r>
            <a:r>
              <a:rPr lang="en-US" b="1" dirty="0" smtClean="0"/>
              <a:t>“Tizen Image Creator”</a:t>
            </a:r>
            <a:endParaRPr lang="en-US" b="1" dirty="0"/>
          </a:p>
          <a:p>
            <a:endParaRPr 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39447" y="6502400"/>
            <a:ext cx="1702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Meme from imgflip.com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996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3245" y="1600201"/>
            <a:ext cx="11171726" cy="45259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Build Once! </a:t>
            </a:r>
            <a:r>
              <a:rPr lang="en-US" sz="2800" dirty="0">
                <a:sym typeface="Wingdings" panose="05000000000000000000" pitchFamily="2" charset="2"/>
              </a:rPr>
              <a:t> </a:t>
            </a:r>
            <a:r>
              <a:rPr lang="en-US" sz="2800" dirty="0">
                <a:sym typeface="Wingdings" panose="05000000000000000000" pitchFamily="2" charset="2"/>
              </a:rPr>
              <a:t>Packages Shared by All Device </a:t>
            </a:r>
            <a:r>
              <a:rPr lang="en-US" sz="2800" dirty="0" smtClean="0">
                <a:sym typeface="Wingdings" panose="05000000000000000000" pitchFamily="2" charset="2"/>
              </a:rPr>
              <a:t>Types</a:t>
            </a:r>
            <a:r>
              <a:rPr lang="en-US" sz="2800" dirty="0" smtClean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/>
            </a:r>
            <a:br>
              <a:rPr lang="en-US" sz="2800" dirty="0" smtClean="0">
                <a:sym typeface="Wingdings" panose="05000000000000000000" pitchFamily="2" charset="2"/>
              </a:rPr>
            </a:br>
            <a:r>
              <a:rPr lang="en-US" sz="2800" dirty="0" smtClean="0">
                <a:sym typeface="Wingdings" panose="05000000000000000000" pitchFamily="2" charset="2"/>
              </a:rPr>
              <a:t> Configure </a:t>
            </a:r>
            <a:r>
              <a:rPr lang="en-US" sz="2800" dirty="0">
                <a:sym typeface="Wingdings" panose="05000000000000000000" pitchFamily="2" charset="2"/>
              </a:rPr>
              <a:t>a New Device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pPr lvl="1"/>
            <a:r>
              <a:rPr lang="en-US" sz="2400" dirty="0" smtClean="0">
                <a:sym typeface="Wingdings" panose="05000000000000000000" pitchFamily="2" charset="2"/>
              </a:rPr>
              <a:t>All Tizen OS </a:t>
            </a:r>
            <a:r>
              <a:rPr lang="en-US" sz="2400" dirty="0">
                <a:sym typeface="Wingdings" panose="05000000000000000000" pitchFamily="2" charset="2"/>
              </a:rPr>
              <a:t>Images do not </a:t>
            </a:r>
            <a:r>
              <a:rPr lang="en-US" sz="2400" dirty="0" smtClean="0">
                <a:sym typeface="Wingdings" panose="05000000000000000000" pitchFamily="2" charset="2"/>
              </a:rPr>
              <a:t>require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any </a:t>
            </a:r>
            <a:r>
              <a:rPr lang="en-US" sz="2400" dirty="0">
                <a:sym typeface="Wingdings" panose="05000000000000000000" pitchFamily="2" charset="2"/>
              </a:rPr>
              <a:t>“profile” or “build projects</a:t>
            </a:r>
            <a:r>
              <a:rPr lang="en-US" sz="2400" dirty="0" smtClean="0">
                <a:sym typeface="Wingdings" panose="05000000000000000000" pitchFamily="2" charset="2"/>
              </a:rPr>
              <a:t>”.</a:t>
            </a:r>
          </a:p>
          <a:p>
            <a:pPr lvl="1"/>
            <a:endParaRPr lang="en-US" sz="2400" dirty="0">
              <a:sym typeface="Wingdings" panose="05000000000000000000" pitchFamily="2" charset="2"/>
            </a:endParaRPr>
          </a:p>
          <a:p>
            <a:pPr lvl="1"/>
            <a:r>
              <a:rPr lang="en-US" sz="2400" dirty="0" err="1">
                <a:sym typeface="Wingdings" panose="05000000000000000000" pitchFamily="2" charset="2"/>
              </a:rPr>
              <a:t>IoT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and “Conventional” smart devices are being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created </a:t>
            </a:r>
            <a:r>
              <a:rPr lang="en-US" sz="2400" dirty="0">
                <a:sym typeface="Wingdings" panose="05000000000000000000" pitchFamily="2" charset="2"/>
              </a:rPr>
              <a:t>from </a:t>
            </a:r>
            <a:r>
              <a:rPr lang="en-US" sz="2400" dirty="0" smtClean="0">
                <a:sym typeface="Wingdings" panose="05000000000000000000" pitchFamily="2" charset="2"/>
              </a:rPr>
              <a:t>“</a:t>
            </a:r>
            <a:r>
              <a:rPr lang="en-US" sz="2400" dirty="0" err="1">
                <a:sym typeface="Wingdings" panose="05000000000000000000" pitchFamily="2" charset="2"/>
              </a:rPr>
              <a:t>Tizen:Unified</a:t>
            </a:r>
            <a:r>
              <a:rPr lang="en-US" sz="2400" dirty="0">
                <a:sym typeface="Wingdings" panose="05000000000000000000" pitchFamily="2" charset="2"/>
              </a:rPr>
              <a:t>”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 </a:t>
            </a:r>
            <a:r>
              <a:rPr lang="en-US" dirty="0" smtClean="0"/>
              <a:t>(3/4</a:t>
            </a:r>
            <a:r>
              <a:rPr lang="en-US" dirty="0"/>
              <a:t>): </a:t>
            </a:r>
            <a:r>
              <a:rPr lang="en-US" dirty="0" smtClean="0"/>
              <a:t>Configure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83245" y="1600201"/>
            <a:ext cx="11200755" cy="4525963"/>
          </a:xfrm>
          <a:solidFill>
            <a:schemeClr val="bg1">
              <a:lumMod val="9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2800" dirty="0"/>
              <a:t>Build Once! </a:t>
            </a:r>
            <a:r>
              <a:rPr lang="en-US" sz="2800" dirty="0">
                <a:sym typeface="Wingdings" panose="05000000000000000000" pitchFamily="2" charset="2"/>
              </a:rPr>
              <a:t> </a:t>
            </a:r>
            <a:r>
              <a:rPr lang="en-US" sz="2800" dirty="0">
                <a:sym typeface="Wingdings" panose="05000000000000000000" pitchFamily="2" charset="2"/>
              </a:rPr>
              <a:t>Packages Shared by All Device </a:t>
            </a:r>
            <a:r>
              <a:rPr lang="en-US" sz="2800" dirty="0" smtClean="0">
                <a:sym typeface="Wingdings" panose="05000000000000000000" pitchFamily="2" charset="2"/>
              </a:rPr>
              <a:t>Types</a:t>
            </a:r>
            <a:r>
              <a:rPr lang="en-US" sz="2800" dirty="0">
                <a:sym typeface="Wingdings" panose="05000000000000000000" pitchFamily="2" charset="2"/>
              </a:rPr>
              <a:t/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 Configure a New </a:t>
            </a:r>
            <a:r>
              <a:rPr lang="en-US" sz="2800" dirty="0" smtClean="0">
                <a:sym typeface="Wingdings" panose="05000000000000000000" pitchFamily="2" charset="2"/>
              </a:rPr>
              <a:t>Device</a:t>
            </a:r>
            <a:br>
              <a:rPr lang="en-US" sz="2800" dirty="0" smtClean="0">
                <a:sym typeface="Wingdings" panose="05000000000000000000" pitchFamily="2" charset="2"/>
              </a:rPr>
            </a:br>
            <a:r>
              <a:rPr lang="en-US" sz="2800" dirty="0" smtClean="0">
                <a:sym typeface="Wingdings" panose="05000000000000000000" pitchFamily="2" charset="2"/>
              </a:rPr>
              <a:t> Make it EASY!</a:t>
            </a:r>
            <a:endParaRPr lang="en-US" sz="2800" dirty="0">
              <a:sym typeface="Wingdings" panose="05000000000000000000" pitchFamily="2" charset="2"/>
            </a:endParaRPr>
          </a:p>
          <a:p>
            <a:endParaRPr lang="en-US" sz="2800" dirty="0" smtClean="0"/>
          </a:p>
          <a:p>
            <a:pPr lvl="1"/>
            <a:r>
              <a:rPr lang="en-US" sz="2400" dirty="0">
                <a:sym typeface="Wingdings" panose="05000000000000000000" pitchFamily="2" charset="2"/>
              </a:rPr>
              <a:t>Do </a:t>
            </a:r>
            <a:r>
              <a:rPr lang="en-US" sz="2400" b="1" dirty="0" smtClean="0">
                <a:sym typeface="Wingdings" panose="05000000000000000000" pitchFamily="2" charset="2"/>
              </a:rPr>
              <a:t>NOT</a:t>
            </a:r>
            <a:r>
              <a:rPr lang="en-US" sz="2400" dirty="0" smtClean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require to </a:t>
            </a:r>
            <a:endParaRPr lang="en-US" sz="2400" dirty="0" smtClean="0">
              <a:sym typeface="Wingdings" panose="05000000000000000000" pitchFamily="2" charset="2"/>
            </a:endParaRP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select </a:t>
            </a:r>
            <a:r>
              <a:rPr lang="en-US" dirty="0">
                <a:sym typeface="Wingdings" panose="05000000000000000000" pitchFamily="2" charset="2"/>
              </a:rPr>
              <a:t>each RPM!</a:t>
            </a: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understand dependencies </a:t>
            </a:r>
            <a:r>
              <a:rPr lang="en-US" dirty="0">
                <a:sym typeface="Wingdings" panose="05000000000000000000" pitchFamily="2" charset="2"/>
              </a:rPr>
              <a:t>of </a:t>
            </a:r>
            <a:r>
              <a:rPr lang="en-US" dirty="0" smtClean="0">
                <a:sym typeface="Wingdings" panose="05000000000000000000" pitchFamily="2" charset="2"/>
              </a:rPr>
              <a:t>Tizen packages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 smtClean="0">
                <a:sym typeface="Wingdings" panose="05000000000000000000" pitchFamily="2" charset="2"/>
              </a:rPr>
              <a:t>understand KS</a:t>
            </a:r>
            <a:r>
              <a:rPr lang="en-US" dirty="0">
                <a:sym typeface="Wingdings" panose="05000000000000000000" pitchFamily="2" charset="2"/>
              </a:rPr>
              <a:t>, MIC, </a:t>
            </a:r>
            <a:r>
              <a:rPr lang="en-US" dirty="0" smtClean="0">
                <a:sym typeface="Wingdings" panose="05000000000000000000" pitchFamily="2" charset="2"/>
              </a:rPr>
              <a:t>YAML, </a:t>
            </a:r>
            <a:r>
              <a:rPr lang="en-US" dirty="0">
                <a:sym typeface="Wingdings" panose="05000000000000000000" pitchFamily="2" charset="2"/>
              </a:rPr>
              <a:t>RPM-spec, ...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457200" lvl="1" indent="0" algn="ctr">
              <a:buNone/>
            </a:pPr>
            <a:r>
              <a:rPr lang="en-US" sz="3200" dirty="0" smtClean="0">
                <a:sym typeface="Wingdings" panose="05000000000000000000" pitchFamily="2" charset="2"/>
              </a:rPr>
              <a:t> </a:t>
            </a:r>
            <a:r>
              <a:rPr lang="en-US" sz="3200" b="1" dirty="0" smtClean="0">
                <a:sym typeface="Wingdings" panose="05000000000000000000" pitchFamily="2" charset="2"/>
              </a:rPr>
              <a:t>Tizen Image Creator</a:t>
            </a:r>
            <a:endParaRPr lang="en-US" sz="3200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Done </a:t>
            </a:r>
            <a:r>
              <a:rPr lang="en-US" dirty="0" smtClean="0"/>
              <a:t>(4/4</a:t>
            </a:r>
            <a:r>
              <a:rPr lang="en-US" dirty="0"/>
              <a:t>): </a:t>
            </a:r>
            <a:r>
              <a:rPr lang="en-US" dirty="0" smtClean="0"/>
              <a:t>Easy to Configure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75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445293"/>
            <a:ext cx="3877624" cy="431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5"/>
          <p:cNvSpPr txBox="1">
            <a:spLocks/>
          </p:cNvSpPr>
          <p:nvPr/>
        </p:nvSpPr>
        <p:spPr>
          <a:xfrm>
            <a:off x="483245" y="0"/>
            <a:ext cx="10969943" cy="8001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95" y="1634541"/>
            <a:ext cx="3694829" cy="3161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c:\mysingle\temp\screenshot_20170427-1320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849" y="1445293"/>
            <a:ext cx="2283269" cy="405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208" y="4990229"/>
            <a:ext cx="2311344" cy="170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Image result for site:samsung.com mobile phon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mage result for site:samsung.com mobile pho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site:samsung.com mobile phone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9" descr="Image result for site:samsung.com mobile phone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1" descr="http://www.samsung.com/id/galaxylaunchpack/assets/images/unpacked/phone-gold.png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88" name="Picture 12" descr="d:\smb\s8-dark-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310" y="4163516"/>
            <a:ext cx="1352878" cy="20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4" descr="Image result for site:samsung.com laptop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591" name="Picture 1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382" y="4734853"/>
            <a:ext cx="3053789" cy="167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904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need to build packages.</a:t>
            </a:r>
          </a:p>
          <a:p>
            <a:pPr lvl="1"/>
            <a:r>
              <a:rPr lang="en-US" dirty="0" smtClean="0"/>
              <a:t>Prebuilt RPMs from </a:t>
            </a:r>
            <a:br>
              <a:rPr lang="en-US" dirty="0" smtClean="0"/>
            </a:br>
            <a:r>
              <a:rPr lang="en-US" dirty="0" smtClean="0"/>
              <a:t>download.tizen.org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제목 5"/>
          <p:cNvSpPr txBox="1">
            <a:spLocks/>
          </p:cNvSpPr>
          <p:nvPr/>
        </p:nvSpPr>
        <p:spPr>
          <a:xfrm>
            <a:off x="483245" y="0"/>
            <a:ext cx="10969943" cy="8001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sp>
        <p:nvSpPr>
          <p:cNvPr id="4" name="AutoShape 2" descr="Image result for desktops site:samsung.com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esktops site:samsung.com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3" y="2494284"/>
            <a:ext cx="38100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2905448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&quot;없음&quot; 기호 8"/>
          <p:cNvSpPr/>
          <p:nvPr/>
        </p:nvSpPr>
        <p:spPr>
          <a:xfrm>
            <a:off x="7112001" y="2321248"/>
            <a:ext cx="3847316" cy="3804916"/>
          </a:xfrm>
          <a:prstGeom prst="noSmoking">
            <a:avLst>
              <a:gd name="adj" fmla="val 553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38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t="10614" r="4738" b="3317"/>
          <a:stretch/>
        </p:blipFill>
        <p:spPr bwMode="auto">
          <a:xfrm>
            <a:off x="1511945" y="990600"/>
            <a:ext cx="896015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For Beginners with RPI3,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1. Choose an Example Preset with RPI3</a:t>
            </a:r>
          </a:p>
          <a:p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“RPI3 Headless for Developers”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711200" y="3657600"/>
            <a:ext cx="1308100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82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t="10614" r="4738" b="3317"/>
          <a:stretch/>
        </p:blipFill>
        <p:spPr bwMode="auto">
          <a:xfrm>
            <a:off x="1511945" y="990600"/>
            <a:ext cx="896015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For Beginners with RPI3,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1. Choose an Example Preset with RPI3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“RPI3 Headless for Developers”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2. Click “Image Creation”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193800" y="3822700"/>
            <a:ext cx="5303157" cy="2197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78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193800" y="3822700"/>
            <a:ext cx="5303157" cy="2197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10448" r="3433" b="3483"/>
          <a:stretch/>
        </p:blipFill>
        <p:spPr bwMode="auto">
          <a:xfrm>
            <a:off x="183243" y="965200"/>
            <a:ext cx="9354457" cy="550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For Beginners with RPI3,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1. Choose an Example Preset with RPI3</a:t>
            </a: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“RPI3 Headless for Developers”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2. Click “Image Creation”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 then, click “OK”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2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t="10448" r="4738" b="6966"/>
          <a:stretch/>
        </p:blipFill>
        <p:spPr bwMode="auto">
          <a:xfrm>
            <a:off x="246743" y="1397000"/>
            <a:ext cx="8789963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99143" y="3352800"/>
            <a:ext cx="820057" cy="876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For Beginners with RPI3,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1. Choose an Example Preset with RPI3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“RPI3 Headless for Developers”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2. Click “Image Creation”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 then, click “OK”</a:t>
            </a:r>
          </a:p>
          <a:p>
            <a:endParaRPr lang="en-US" dirty="0"/>
          </a:p>
          <a:p>
            <a:r>
              <a:rPr lang="en-US" b="1" dirty="0"/>
              <a:t>3. TIC starts to create the Image</a:t>
            </a:r>
          </a:p>
        </p:txBody>
      </p:sp>
    </p:spTree>
    <p:extLst>
      <p:ext uri="{BB962C8B-B14F-4D97-AF65-F5344CB8AC3E}">
        <p14:creationId xmlns:p14="http://schemas.microsoft.com/office/powerpoint/2010/main" val="227050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10448" r="4739" b="29685"/>
          <a:stretch/>
        </p:blipFill>
        <p:spPr bwMode="auto">
          <a:xfrm>
            <a:off x="107043" y="1492250"/>
            <a:ext cx="9905772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83245" y="1917700"/>
            <a:ext cx="5303157" cy="2197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For Beginners with RPI3,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1. Choose an Example Preset with RPI3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“RPI3 Headless for Developers”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2. Click “Image Creation”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 then, click “OK”</a:t>
            </a:r>
          </a:p>
          <a:p>
            <a:endParaRPr lang="en-US" dirty="0"/>
          </a:p>
          <a:p>
            <a:r>
              <a:rPr lang="en-US" b="1" dirty="0"/>
              <a:t>3. TIC </a:t>
            </a:r>
            <a:r>
              <a:rPr lang="en-US" b="1" dirty="0" smtClean="0"/>
              <a:t>starts to create </a:t>
            </a:r>
            <a:r>
              <a:rPr lang="en-US" b="1" dirty="0"/>
              <a:t>the </a:t>
            </a:r>
            <a:r>
              <a:rPr lang="en-US" b="1" dirty="0" smtClean="0"/>
              <a:t>Image</a:t>
            </a:r>
          </a:p>
          <a:p>
            <a:endParaRPr lang="en-US" b="1" dirty="0"/>
          </a:p>
          <a:p>
            <a:r>
              <a:rPr lang="en-US" b="1" dirty="0" smtClean="0"/>
              <a:t>  then, TIC completes.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08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t="10448" r="4738" b="31509"/>
          <a:stretch/>
        </p:blipFill>
        <p:spPr bwMode="auto">
          <a:xfrm>
            <a:off x="259379" y="1600200"/>
            <a:ext cx="11054045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812800" y="996950"/>
            <a:ext cx="3505200" cy="7429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For Beginners with RPI3,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1. Choose an Example Preset with RPI3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“RPI3 Headless for Developers”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2. Click “Image Creation”</a:t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 then, click “OK”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3. TIC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starts to create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Image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  then, TIC completes.</a:t>
            </a:r>
          </a:p>
          <a:p>
            <a:endParaRPr lang="en-US" b="1" dirty="0"/>
          </a:p>
          <a:p>
            <a:r>
              <a:rPr lang="en-US" b="1" dirty="0" smtClean="0"/>
              <a:t>4. [Images] shows the list of created images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9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 </a:t>
            </a:r>
            <a:r>
              <a:rPr lang="en-US" dirty="0" smtClean="0"/>
              <a:t>Tizen</a:t>
            </a:r>
            <a:endParaRPr lang="en-US" sz="3600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Until Tizen 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1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sp>
        <p:nvSpPr>
          <p:cNvPr id="7" name="내용 개체 틀 3"/>
          <p:cNvSpPr txBox="1">
            <a:spLocks/>
          </p:cNvSpPr>
          <p:nvPr/>
        </p:nvSpPr>
        <p:spPr>
          <a:xfrm>
            <a:off x="483245" y="1600201"/>
            <a:ext cx="10038239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Choose individual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features?</a:t>
            </a:r>
          </a:p>
          <a:p>
            <a:pPr marL="0" indent="0">
              <a:buNone/>
            </a:pPr>
            <a:r>
              <a:rPr lang="en-US" dirty="0" smtClean="0"/>
              <a:t>					blocks? </a:t>
            </a:r>
          </a:p>
          <a:p>
            <a:pPr marL="0" indent="0">
              <a:buNone/>
            </a:pPr>
            <a:r>
              <a:rPr lang="en-US" dirty="0" smtClean="0"/>
              <a:t>						API sets?</a:t>
            </a:r>
          </a:p>
          <a:p>
            <a:pPr marL="0" indent="0">
              <a:buNone/>
            </a:pPr>
            <a:r>
              <a:rPr lang="en-US" dirty="0" smtClean="0"/>
              <a:t>							packages?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10448" r="4739" b="29187"/>
          <a:stretch/>
        </p:blipFill>
        <p:spPr bwMode="auto">
          <a:xfrm>
            <a:off x="483245" y="1498600"/>
            <a:ext cx="11054045" cy="462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dirty="0"/>
          </a:p>
          <a:p>
            <a:r>
              <a:rPr lang="en-US" sz="2400" b="1" dirty="0" smtClean="0"/>
              <a:t>You may choose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r>
              <a:rPr lang="en-US" sz="2400" b="1" dirty="0"/>
              <a:t> </a:t>
            </a:r>
            <a:r>
              <a:rPr lang="en-US" sz="2400" b="1" dirty="0" smtClean="0"/>
              <a:t>     HW boards</a:t>
            </a:r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b="1" dirty="0" smtClean="0"/>
          </a:p>
          <a:p>
            <a:r>
              <a:rPr lang="en-US" dirty="0" smtClean="0"/>
              <a:t>You may add drivers to support your own boards.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915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dirty="0"/>
          </a:p>
          <a:p>
            <a:r>
              <a:rPr lang="en-US" sz="2400" b="1" dirty="0"/>
              <a:t>You may choose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      </a:t>
            </a:r>
            <a:r>
              <a:rPr lang="en-US" sz="2400" b="1" dirty="0" smtClean="0"/>
              <a:t>Feature blocks</a:t>
            </a: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b="1" dirty="0"/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" t="25456" r="51300" b="8209"/>
          <a:stretch/>
        </p:blipFill>
        <p:spPr bwMode="auto">
          <a:xfrm>
            <a:off x="952500" y="1104900"/>
            <a:ext cx="51689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82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dirty="0"/>
          </a:p>
          <a:p>
            <a:r>
              <a:rPr lang="en-US" sz="2400" b="1" dirty="0"/>
              <a:t>You may choose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      </a:t>
            </a:r>
            <a:r>
              <a:rPr lang="en-US" sz="2400" b="1" dirty="0" smtClean="0"/>
              <a:t>Tizen APIs to support</a:t>
            </a: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b="1" dirty="0"/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25042" r="51488" b="1332"/>
          <a:stretch/>
        </p:blipFill>
        <p:spPr bwMode="auto">
          <a:xfrm>
            <a:off x="399142" y="990600"/>
            <a:ext cx="5519057" cy="5638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0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dirty="0"/>
          </a:p>
          <a:p>
            <a:r>
              <a:rPr lang="en-US" sz="2400" b="1" dirty="0"/>
              <a:t>You may choose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      </a:t>
            </a:r>
            <a:r>
              <a:rPr lang="en-US" sz="2400" b="1" dirty="0" smtClean="0"/>
              <a:t>More Options,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Developmental tools, …</a:t>
            </a: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b="1" dirty="0"/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1" t="14711" r="50670" b="27783"/>
          <a:stretch/>
        </p:blipFill>
        <p:spPr bwMode="auto">
          <a:xfrm>
            <a:off x="647701" y="1054101"/>
            <a:ext cx="5473700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09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9143" y="6955971"/>
            <a:ext cx="957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Allows to configure with abstract “blocks”</a:t>
            </a:r>
          </a:p>
          <a:p>
            <a:endParaRPr lang="en-US" dirty="0"/>
          </a:p>
          <a:p>
            <a:r>
              <a:rPr lang="en-US" dirty="0" smtClean="0"/>
              <a:t>E.g., Choose “BSP for RPI3” to support Raspberry Pi 3 boards.</a:t>
            </a:r>
          </a:p>
          <a:p>
            <a:endParaRPr lang="en-US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" t="16956" r="5707" b="22620"/>
          <a:stretch/>
        </p:blipFill>
        <p:spPr bwMode="auto">
          <a:xfrm>
            <a:off x="399143" y="1257301"/>
            <a:ext cx="91313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982788" y="1397000"/>
            <a:ext cx="4470400" cy="28829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dirty="0"/>
          </a:p>
          <a:p>
            <a:r>
              <a:rPr lang="en-US" sz="2400" b="1" dirty="0"/>
              <a:t>You may choose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      </a:t>
            </a:r>
            <a:r>
              <a:rPr lang="en-US" sz="2400" b="1" dirty="0" smtClean="0"/>
              <a:t>An application</a:t>
            </a:r>
            <a:br>
              <a:rPr lang="en-US" sz="2400" b="1" dirty="0" smtClean="0"/>
            </a:b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(and all it needs at once)</a:t>
            </a:r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b="1" dirty="0"/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39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553200" y="1397000"/>
            <a:ext cx="4470400" cy="42037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2400" b="1" dirty="0"/>
          </a:p>
          <a:p>
            <a:r>
              <a:rPr lang="en-US" sz="2400" b="1" dirty="0"/>
              <a:t>You may choose</a:t>
            </a:r>
          </a:p>
          <a:p>
            <a:endParaRPr lang="en-US" sz="2400" b="1" dirty="0"/>
          </a:p>
          <a:p>
            <a:endParaRPr lang="en-US" sz="2400" b="1" dirty="0"/>
          </a:p>
          <a:p>
            <a:r>
              <a:rPr lang="en-US" sz="2400" b="1" dirty="0"/>
              <a:t>      </a:t>
            </a:r>
            <a:r>
              <a:rPr lang="en-US" sz="2400" b="1" dirty="0" smtClean="0"/>
              <a:t>Individual packages</a:t>
            </a:r>
            <a:br>
              <a:rPr lang="en-US" sz="2400" b="1" dirty="0" smtClean="0"/>
            </a:br>
            <a:r>
              <a:rPr lang="en-US" sz="2400" b="1" dirty="0" smtClean="0"/>
              <a:t>  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b="1" dirty="0"/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t="25373" r="51810" b="5639"/>
          <a:stretch/>
        </p:blipFill>
        <p:spPr bwMode="auto">
          <a:xfrm>
            <a:off x="483245" y="1155700"/>
            <a:ext cx="5480957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3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83245" y="0"/>
            <a:ext cx="10969943" cy="800100"/>
          </a:xfrm>
        </p:spPr>
        <p:txBody>
          <a:bodyPr/>
          <a:lstStyle/>
          <a:p>
            <a:r>
              <a:rPr lang="en-US" dirty="0" smtClean="0"/>
              <a:t>Tizen Image Creator </a:t>
            </a:r>
            <a:r>
              <a:rPr lang="en-US" sz="2800" dirty="0" smtClean="0"/>
              <a:t>(Visit Demo Booth!)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" t="18740" r="4580" b="3815"/>
          <a:stretch/>
        </p:blipFill>
        <p:spPr bwMode="auto">
          <a:xfrm>
            <a:off x="241300" y="800100"/>
            <a:ext cx="9093200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5842907" y="3765550"/>
            <a:ext cx="4291693" cy="2495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8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" t="16667" r="4787" b="5890"/>
          <a:stretch/>
        </p:blipFill>
        <p:spPr bwMode="auto">
          <a:xfrm>
            <a:off x="1320798" y="2463800"/>
            <a:ext cx="920068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may add your own packages</a:t>
            </a:r>
          </a:p>
          <a:p>
            <a:endParaRPr lang="en-US" dirty="0"/>
          </a:p>
        </p:txBody>
      </p:sp>
      <p:sp>
        <p:nvSpPr>
          <p:cNvPr id="7" name="제목 5"/>
          <p:cNvSpPr txBox="1">
            <a:spLocks/>
          </p:cNvSpPr>
          <p:nvPr/>
        </p:nvSpPr>
        <p:spPr>
          <a:xfrm>
            <a:off x="483245" y="0"/>
            <a:ext cx="10969943" cy="8001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Tizen Image Creator </a:t>
            </a:r>
            <a:r>
              <a:rPr lang="en-US" sz="2800" smtClean="0"/>
              <a:t>(Visit Demo Booth!)</a:t>
            </a:r>
            <a:endParaRPr lang="en-US" dirty="0"/>
          </a:p>
        </p:txBody>
      </p:sp>
      <p:sp>
        <p:nvSpPr>
          <p:cNvPr id="4" name="AutoShape 2" descr="Image result for desktops site:samsung.com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esktops site:samsung.com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968217" y="1917700"/>
            <a:ext cx="4001283" cy="29019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64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5"/>
          <p:cNvSpPr txBox="1">
            <a:spLocks/>
          </p:cNvSpPr>
          <p:nvPr/>
        </p:nvSpPr>
        <p:spPr>
          <a:xfrm>
            <a:off x="483245" y="0"/>
            <a:ext cx="10969943" cy="8001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Tizen Image Creator </a:t>
            </a:r>
            <a:r>
              <a:rPr lang="en-US" sz="2800" smtClean="0"/>
              <a:t>(Visit Demo Booth!)</a:t>
            </a:r>
            <a:endParaRPr lang="en-US" dirty="0"/>
          </a:p>
        </p:txBody>
      </p:sp>
      <p:sp>
        <p:nvSpPr>
          <p:cNvPr id="4" name="AutoShape 2" descr="Image result for desktops site:samsung.com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desktops site:samsung.com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15032" r="7606" b="47668"/>
          <a:stretch/>
        </p:blipFill>
        <p:spPr bwMode="auto">
          <a:xfrm>
            <a:off x="520700" y="3165694"/>
            <a:ext cx="54864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53201" r="15290" b="3793"/>
          <a:stretch/>
        </p:blipFill>
        <p:spPr bwMode="auto">
          <a:xfrm>
            <a:off x="6296988" y="1834464"/>
            <a:ext cx="5016500" cy="392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72300" y="1188133"/>
            <a:ext cx="469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About your image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584200" y="2519363"/>
            <a:ext cx="469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About your package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058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 Tizen: </a:t>
            </a:r>
            <a:r>
              <a:rPr lang="en-US" sz="3600" dirty="0"/>
              <a:t>Profile </a:t>
            </a:r>
            <a:r>
              <a:rPr lang="en-US" sz="3600" dirty="0" smtClean="0"/>
              <a:t>= Build </a:t>
            </a:r>
            <a:r>
              <a:rPr lang="en-US" sz="3600" dirty="0"/>
              <a:t>Project</a:t>
            </a:r>
          </a:p>
        </p:txBody>
      </p:sp>
      <p:pic>
        <p:nvPicPr>
          <p:cNvPr id="6" name="Picture 20" descr="Image result for site:samsung.com 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92" y="2899015"/>
            <a:ext cx="1167667" cy="70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site:samsung.com mob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7" b="97380" l="25909" r="7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88" y="1226164"/>
            <a:ext cx="783916" cy="81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22" idx="3"/>
          </p:cNvCxnSpPr>
          <p:nvPr/>
        </p:nvCxnSpPr>
        <p:spPr>
          <a:xfrm flipV="1">
            <a:off x="3056459" y="1590980"/>
            <a:ext cx="1542329" cy="1662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94460" y="1364666"/>
            <a:ext cx="1750017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mobile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0882" y="6640763"/>
            <a:ext cx="1443010" cy="230826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900" dirty="0"/>
              <a:t>Images from samsung.com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046934" y="3256413"/>
            <a:ext cx="82139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2" idx="3"/>
          </p:cNvCxnSpPr>
          <p:nvPr/>
        </p:nvCxnSpPr>
        <p:spPr>
          <a:xfrm>
            <a:off x="3056459" y="3253775"/>
            <a:ext cx="1245913" cy="16231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94459" y="3040192"/>
            <a:ext cx="1435828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TV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4460" y="4639673"/>
            <a:ext cx="1959561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 option </a:t>
            </a:r>
            <a:r>
              <a:rPr lang="en-US" sz="1400" dirty="0"/>
              <a:t>= wearable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7799380" y="1565922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799380" y="3164865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799380" y="4826771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11" y="1247931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10" y="2813802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09" y="4458879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838346" y="5589240"/>
            <a:ext cx="5659933" cy="923324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Build #profile times.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deviced.rpm</a:t>
            </a:r>
            <a:r>
              <a:rPr lang="en-US" dirty="0" smtClean="0"/>
              <a:t>” from mobile is not compatible for wearable</a:t>
            </a:r>
            <a:endParaRPr lang="en-US" dirty="0"/>
          </a:p>
        </p:txBody>
      </p:sp>
      <p:pic>
        <p:nvPicPr>
          <p:cNvPr id="22" name="Picture 2" descr="https://download.tizen.org/misc/Tizen-Brand/01-Primary-Assets/Pinwheel/On-Light/01-RGB/Tizen-Pinwheel-On-Light-RG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35" y="2748293"/>
            <a:ext cx="1045620" cy="10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site:samsung.com icon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6000" l="23556" r="77778">
                        <a14:foregroundMark x1="64889" y1="44444" x2="48444" y2="61333"/>
                        <a14:foregroundMark x1="55111" y1="67556" x2="66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3" r="22904"/>
          <a:stretch/>
        </p:blipFill>
        <p:spPr bwMode="auto">
          <a:xfrm>
            <a:off x="4446386" y="4456157"/>
            <a:ext cx="448771" cy="8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51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 want Tizen-TV.</a:t>
            </a:r>
          </a:p>
          <a:p>
            <a:r>
              <a:rPr lang="en-US" sz="2400" dirty="0" smtClean="0"/>
              <a:t>Full build at my own infrastructure.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Effects</a:t>
            </a:r>
            <a:endParaRPr lang="en-US" dirty="0"/>
          </a:p>
        </p:txBody>
      </p:sp>
      <p:pic>
        <p:nvPicPr>
          <p:cNvPr id="7" name="Picture 2" descr="https://download.tizen.org/misc/Tizen-Brand/01-Primary-Assets/Pinwheel/On-Light/01-RGB/Tizen-Pinwheel-On-Light-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63" y="2807669"/>
            <a:ext cx="1045620" cy="10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13866" y="3991154"/>
            <a:ext cx="1807660" cy="83099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 smtClean="0"/>
              <a:t>Download</a:t>
            </a:r>
            <a:br>
              <a:rPr lang="en-US" sz="2400" dirty="0" smtClean="0"/>
            </a:br>
            <a:r>
              <a:rPr lang="en-US" sz="2400" dirty="0" smtClean="0"/>
              <a:t>968 git repos</a:t>
            </a:r>
            <a:endParaRPr lang="en-US" sz="2400" dirty="0"/>
          </a:p>
        </p:txBody>
      </p:sp>
      <p:sp>
        <p:nvSpPr>
          <p:cNvPr id="9" name="순서도: 자기 디스크 8"/>
          <p:cNvSpPr/>
          <p:nvPr/>
        </p:nvSpPr>
        <p:spPr>
          <a:xfrm>
            <a:off x="5316901" y="2623002"/>
            <a:ext cx="1080120" cy="1552818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38671" y="4359463"/>
            <a:ext cx="2746443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 smtClean="0"/>
              <a:t>2,500 RPM packages</a:t>
            </a:r>
            <a:endParaRPr lang="en-US" sz="2400" dirty="0"/>
          </a:p>
        </p:txBody>
      </p:sp>
      <p:cxnSp>
        <p:nvCxnSpPr>
          <p:cNvPr id="11" name="직선 화살표 연결선 10"/>
          <p:cNvCxnSpPr>
            <a:stCxn id="7" idx="3"/>
          </p:cNvCxnSpPr>
          <p:nvPr/>
        </p:nvCxnSpPr>
        <p:spPr>
          <a:xfrm>
            <a:off x="3427086" y="3313152"/>
            <a:ext cx="16059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617214" y="3313152"/>
            <a:ext cx="16059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모서리가 접힌 도형 12"/>
          <p:cNvSpPr/>
          <p:nvPr/>
        </p:nvSpPr>
        <p:spPr>
          <a:xfrm>
            <a:off x="8372981" y="2623002"/>
            <a:ext cx="1224136" cy="10597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r>
              <a:rPr lang="en-US" dirty="0" err="1" smtClean="0"/>
              <a:t>Tizen:TV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57373" y="3778151"/>
            <a:ext cx="2514007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 smtClean="0"/>
              <a:t>700 RPM packages</a:t>
            </a:r>
            <a:endParaRPr lang="en-US" sz="24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617213" y="3778151"/>
            <a:ext cx="1605953" cy="13247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2" descr="https://img.bricklink.com/ItemImage/PN/85/92926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9" t="9514" r="19835" b="8595"/>
          <a:stretch/>
        </p:blipFill>
        <p:spPr bwMode="auto">
          <a:xfrm>
            <a:off x="8478861" y="4424002"/>
            <a:ext cx="1335643" cy="13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129945" y="5781785"/>
            <a:ext cx="2793636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1,800 RPM packages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52329" y="6627171"/>
            <a:ext cx="2236496" cy="230826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900" dirty="0"/>
              <a:t>Trash can image from bricklink.com (92926)</a:t>
            </a:r>
          </a:p>
        </p:txBody>
      </p:sp>
    </p:spTree>
    <p:extLst>
      <p:ext uri="{BB962C8B-B14F-4D97-AF65-F5344CB8AC3E}">
        <p14:creationId xmlns:p14="http://schemas.microsoft.com/office/powerpoint/2010/main" val="42270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Package List Optimizer</a:t>
            </a:r>
          </a:p>
          <a:p>
            <a:pPr lvl="1"/>
            <a:r>
              <a:rPr lang="en-US" sz="2000" dirty="0"/>
              <a:t>To be provided via download.tizen.org soon</a:t>
            </a:r>
          </a:p>
          <a:p>
            <a:pPr lvl="2"/>
            <a:endParaRPr 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Effects: Already Solved</a:t>
            </a:r>
            <a:endParaRPr lang="en-US" dirty="0"/>
          </a:p>
        </p:txBody>
      </p:sp>
      <p:pic>
        <p:nvPicPr>
          <p:cNvPr id="7" name="Picture 2" descr="https://download.tizen.org/misc/Tizen-Brand/01-Primary-Assets/Pinwheel/On-Light/01-RGB/Tizen-Pinwheel-On-Light-RG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463" y="2807669"/>
            <a:ext cx="1045620" cy="10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13866" y="3991154"/>
            <a:ext cx="1809712" cy="1200323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 smtClean="0"/>
              <a:t>Download</a:t>
            </a:r>
            <a:br>
              <a:rPr lang="en-US" sz="2400" dirty="0" smtClean="0"/>
            </a:br>
            <a:r>
              <a:rPr lang="en-US" sz="2400" dirty="0" smtClean="0"/>
              <a:t>423 git repos</a:t>
            </a:r>
            <a:br>
              <a:rPr lang="en-US" sz="2400" dirty="0" smtClean="0"/>
            </a:br>
            <a:r>
              <a:rPr lang="en-US" sz="2400" dirty="0" smtClean="0"/>
              <a:t>(of 968 total)</a:t>
            </a:r>
            <a:endParaRPr lang="en-US" sz="2400" dirty="0"/>
          </a:p>
        </p:txBody>
      </p:sp>
      <p:sp>
        <p:nvSpPr>
          <p:cNvPr id="9" name="순서도: 자기 디스크 8"/>
          <p:cNvSpPr/>
          <p:nvPr/>
        </p:nvSpPr>
        <p:spPr>
          <a:xfrm>
            <a:off x="5316901" y="2623002"/>
            <a:ext cx="1080120" cy="1552818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38671" y="4359463"/>
            <a:ext cx="2746443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 smtClean="0"/>
              <a:t>1,242 RPM packages</a:t>
            </a:r>
            <a:endParaRPr lang="en-US" sz="2400" dirty="0"/>
          </a:p>
        </p:txBody>
      </p:sp>
      <p:cxnSp>
        <p:nvCxnSpPr>
          <p:cNvPr id="11" name="직선 화살표 연결선 10"/>
          <p:cNvCxnSpPr>
            <a:stCxn id="7" idx="3"/>
          </p:cNvCxnSpPr>
          <p:nvPr/>
        </p:nvCxnSpPr>
        <p:spPr>
          <a:xfrm>
            <a:off x="3427086" y="3313152"/>
            <a:ext cx="16059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6617214" y="3313152"/>
            <a:ext cx="160595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모서리가 접힌 도형 12"/>
          <p:cNvSpPr/>
          <p:nvPr/>
        </p:nvSpPr>
        <p:spPr>
          <a:xfrm>
            <a:off x="8372981" y="2623002"/>
            <a:ext cx="1224136" cy="10597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r>
              <a:rPr lang="en-US" dirty="0" err="1" smtClean="0"/>
              <a:t>Tizen:TV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57373" y="3778151"/>
            <a:ext cx="2514007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 smtClean="0"/>
              <a:t>700 RPM packages</a:t>
            </a:r>
            <a:endParaRPr lang="en-US" sz="2400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617213" y="3778151"/>
            <a:ext cx="1605953" cy="132474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2" descr="https://img.bricklink.com/ItemImage/PN/85/92926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9" t="9514" r="19835" b="8595"/>
          <a:stretch/>
        </p:blipFill>
        <p:spPr bwMode="auto">
          <a:xfrm>
            <a:off x="8478861" y="4424002"/>
            <a:ext cx="1335643" cy="135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8129945" y="5781785"/>
            <a:ext cx="2557994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542 RPM packages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52329" y="6627171"/>
            <a:ext cx="2236496" cy="230826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900" dirty="0"/>
              <a:t>Trash can image from bricklink.com (92926)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207" y="5597118"/>
            <a:ext cx="5934624" cy="1077212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 smtClean="0"/>
              <a:t>These are packages not included in the image,</a:t>
            </a:r>
            <a:br>
              <a:rPr lang="en-US" sz="2400" dirty="0" smtClean="0"/>
            </a:br>
            <a:r>
              <a:rPr lang="en-US" sz="2400" dirty="0" smtClean="0"/>
              <a:t>but </a:t>
            </a:r>
            <a:r>
              <a:rPr lang="en-US" sz="2400" dirty="0"/>
              <a:t>required </a:t>
            </a:r>
            <a:r>
              <a:rPr lang="en-US" sz="2400" dirty="0" smtClean="0"/>
              <a:t>by others to build.</a:t>
            </a:r>
            <a:br>
              <a:rPr lang="en-US" sz="2400" dirty="0" smtClean="0"/>
            </a:br>
            <a:r>
              <a:rPr lang="en-US" sz="1600" dirty="0" smtClean="0"/>
              <a:t>(and by-product packages)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383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5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3245" y="1600201"/>
            <a:ext cx="10038239" cy="4978399"/>
          </a:xfrm>
        </p:spPr>
        <p:txBody>
          <a:bodyPr>
            <a:normAutofit/>
          </a:bodyPr>
          <a:lstStyle/>
          <a:p>
            <a:r>
              <a:rPr lang="en-US" dirty="0" smtClean="0"/>
              <a:t>Open TIC Service</a:t>
            </a:r>
          </a:p>
          <a:p>
            <a:pPr lvl="1"/>
            <a:r>
              <a:rPr lang="en-US" dirty="0" smtClean="0"/>
              <a:t>Integration with other Tizen tools (</a:t>
            </a:r>
            <a:r>
              <a:rPr lang="en-US" dirty="0" err="1" smtClean="0"/>
              <a:t>Craftroom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/>
              <a:t>TIC is still a prototype.</a:t>
            </a:r>
          </a:p>
          <a:p>
            <a:endParaRPr lang="en-US" dirty="0" smtClean="0"/>
          </a:p>
          <a:p>
            <a:r>
              <a:rPr lang="en-US" dirty="0" smtClean="0"/>
              <a:t>More applications</a:t>
            </a:r>
          </a:p>
          <a:p>
            <a:pPr lvl="1"/>
            <a:r>
              <a:rPr lang="en-US" dirty="0" smtClean="0"/>
              <a:t>TIC recipe creation from a Tizen device.</a:t>
            </a:r>
          </a:p>
          <a:p>
            <a:pPr lvl="1"/>
            <a:r>
              <a:rPr lang="en-US" dirty="0" smtClean="0"/>
              <a:t>On-the-fly modification of installed Tizen image.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83245" y="1600201"/>
            <a:ext cx="10038239" cy="497839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Tizen </a:t>
            </a:r>
            <a:r>
              <a:rPr lang="en-US" dirty="0"/>
              <a:t>Building Blocks</a:t>
            </a:r>
          </a:p>
          <a:p>
            <a:pPr lvl="1"/>
            <a:r>
              <a:rPr lang="en-US" dirty="0" smtClean="0"/>
              <a:t>Add / Refine Block </a:t>
            </a:r>
            <a:r>
              <a:rPr lang="en-US" dirty="0"/>
              <a:t>Definitions (UI elements for TIC)</a:t>
            </a:r>
          </a:p>
          <a:p>
            <a:pPr lvl="1"/>
            <a:r>
              <a:rPr lang="en-US" dirty="0" smtClean="0"/>
              <a:t>More Examples </a:t>
            </a:r>
            <a:r>
              <a:rPr lang="en-US" dirty="0"/>
              <a:t>/ Standard </a:t>
            </a:r>
            <a:r>
              <a:rPr lang="en-US" dirty="0" smtClean="0"/>
              <a:t>Presets</a:t>
            </a:r>
          </a:p>
          <a:p>
            <a:pPr lvl="1"/>
            <a:r>
              <a:rPr lang="en-US" dirty="0" smtClean="0"/>
              <a:t>Easier block customization at clients / peers</a:t>
            </a:r>
          </a:p>
          <a:p>
            <a:endParaRPr lang="en-US" dirty="0" smtClean="0"/>
          </a:p>
          <a:p>
            <a:r>
              <a:rPr lang="en-US" dirty="0" smtClean="0"/>
              <a:t>TIC </a:t>
            </a:r>
            <a:r>
              <a:rPr lang="en-US" dirty="0"/>
              <a:t>Performance</a:t>
            </a:r>
          </a:p>
          <a:p>
            <a:endParaRPr lang="en-US" dirty="0" smtClean="0"/>
          </a:p>
          <a:p>
            <a:r>
              <a:rPr lang="en-US" dirty="0" smtClean="0"/>
              <a:t>TIC Features</a:t>
            </a:r>
          </a:p>
          <a:p>
            <a:pPr lvl="1"/>
            <a:r>
              <a:rPr lang="en-US" dirty="0" smtClean="0"/>
              <a:t>SAVE/LOAD!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Easier Locally-built RPM Import</a:t>
            </a:r>
          </a:p>
          <a:p>
            <a:pPr lvl="1"/>
            <a:r>
              <a:rPr lang="en-US" dirty="0"/>
              <a:t>Architecture support. (other than armv7l)</a:t>
            </a:r>
          </a:p>
          <a:p>
            <a:pPr lvl="1"/>
            <a:r>
              <a:rPr lang="en-US" dirty="0"/>
              <a:t>More &amp; Better </a:t>
            </a:r>
            <a:r>
              <a:rPr lang="en-US" dirty="0" smtClean="0"/>
              <a:t>Filters</a:t>
            </a:r>
          </a:p>
          <a:p>
            <a:pPr lvl="1"/>
            <a:r>
              <a:rPr lang="en-US" dirty="0" smtClean="0"/>
              <a:t>Handling linked blocks from another block.</a:t>
            </a:r>
          </a:p>
          <a:p>
            <a:pPr lvl="1"/>
            <a:r>
              <a:rPr lang="en-US" dirty="0" smtClean="0"/>
              <a:t>Provide “radio-button” UI. / Allow global extension/profile-selection</a:t>
            </a:r>
          </a:p>
          <a:p>
            <a:pPr lvl="1"/>
            <a:r>
              <a:rPr lang="en-US" dirty="0" smtClean="0"/>
              <a:t>Allow to “deselect” required packages of a block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9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Tizen is Unified</a:t>
            </a:r>
          </a:p>
          <a:p>
            <a:pPr lvl="1"/>
            <a:r>
              <a:rPr lang="en-US" dirty="0" smtClean="0"/>
              <a:t>No build projects or build options for profiles.</a:t>
            </a:r>
          </a:p>
          <a:p>
            <a:pPr lvl="1"/>
            <a:r>
              <a:rPr lang="en-US" dirty="0" smtClean="0"/>
              <a:t>Only ONE package repositories for ALL PROFILES</a:t>
            </a:r>
          </a:p>
          <a:p>
            <a:pPr lvl="1"/>
            <a:endParaRPr lang="en-US" dirty="0"/>
          </a:p>
          <a:p>
            <a:r>
              <a:rPr lang="en-US" dirty="0" smtClean="0"/>
              <a:t>Tizen is Configurable</a:t>
            </a:r>
          </a:p>
          <a:p>
            <a:pPr lvl="1"/>
            <a:r>
              <a:rPr lang="en-US" dirty="0" smtClean="0"/>
              <a:t>Create your own Tizen OS images by choosing packages from the “Unified Tizen repository”.</a:t>
            </a:r>
          </a:p>
          <a:p>
            <a:pPr lvl="2"/>
            <a:r>
              <a:rPr lang="en-US" dirty="0" smtClean="0"/>
              <a:t>“Mix and match” might be required.</a:t>
            </a:r>
          </a:p>
          <a:p>
            <a:pPr lvl="1"/>
            <a:r>
              <a:rPr lang="en-US" dirty="0" smtClean="0"/>
              <a:t>Use TIC to easily configure </a:t>
            </a:r>
            <a:r>
              <a:rPr lang="en-US" smtClean="0"/>
              <a:t>and create your own OS.</a:t>
            </a:r>
            <a:endParaRPr lang="en-US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" y="1407364"/>
            <a:ext cx="10969943" cy="444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19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20" y="908723"/>
            <a:ext cx="57643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74345" y="2348882"/>
            <a:ext cx="3630147" cy="3785646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Server Resource Availability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Task Queue Waiting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  Khaki: “ready” waiting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Blue: “blocked” waiting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42943" y="1772818"/>
            <a:ext cx="1535771" cy="396044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91433" tIns="45717" rIns="91433" bIns="45717"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WEEKEND</a:t>
            </a:r>
          </a:p>
        </p:txBody>
      </p:sp>
    </p:spTree>
    <p:extLst>
      <p:ext uri="{BB962C8B-B14F-4D97-AF65-F5344CB8AC3E}">
        <p14:creationId xmlns:p14="http://schemas.microsoft.com/office/powerpoint/2010/main" val="113513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en-US" altLang="ko-KR" dirty="0" smtClean="0"/>
              <a:t>on.tizen.org/</a:t>
            </a:r>
            <a:r>
              <a:rPr lang="en-US" altLang="ko-KR" dirty="0" err="1" smtClean="0"/>
              <a:t>munin</a:t>
            </a:r>
            <a:r>
              <a:rPr lang="en-US" altLang="ko-KR" dirty="0" smtClean="0"/>
              <a:t>/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3245" y="1117200"/>
            <a:ext cx="10038239" cy="587775"/>
          </a:xfrm>
        </p:spPr>
        <p:txBody>
          <a:bodyPr>
            <a:normAutofit/>
          </a:bodyPr>
          <a:lstStyle/>
          <a:p>
            <a:r>
              <a:rPr lang="en-US" altLang="ko-KR" sz="800" dirty="0"/>
              <a:t>https://mon.tizen.org/munin/static/dynazoom.html?plugin_name=vlan103.tizen.org%2Fbackend.vlan103.tizen.org%2Fobs_worker_state&amp;start_iso8601=2017-03-26T18%3A58%3A03%2B0900&amp;stop_iso8601=2017-04-16T23%3A02%3A51%2B0900&amp;start_epoch=1490522283&amp;stop_epoch=1492351371&amp;lower_limit=&amp;upper_limit=&amp;size_x=800&amp;size_y=400&amp;cgiurl_graph=%2Fsrv%2Fmunin-cgi%2Fmunin-cgi-graph</a:t>
            </a:r>
            <a:endParaRPr lang="ko-KR" altLang="en-US" sz="800" dirty="0"/>
          </a:p>
        </p:txBody>
      </p:sp>
      <p:pic>
        <p:nvPicPr>
          <p:cNvPr id="1026" name="Picture 2" descr="https://mon.tizen.org/srv/munin-cgi/munin-cgi-graph/vlan103.tizen.org/backend.vlan103.tizen.org/obs_worker_state-pinpoint=1490522283,1492351371.png?&amp;lower_limit=&amp;upper_limit=&amp;size_x=800&amp;size_y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00" y="1819275"/>
            <a:ext cx="85439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3057" y="3270176"/>
            <a:ext cx="1204162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Before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6313" y="3286088"/>
            <a:ext cx="1034243" cy="461659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After</a:t>
            </a:r>
            <a:endParaRPr lang="en-US" sz="2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5207000" y="2179320"/>
            <a:ext cx="0" cy="4023360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8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 Tizen: </a:t>
            </a:r>
            <a:r>
              <a:rPr lang="en-US" sz="3600" dirty="0"/>
              <a:t>Profile </a:t>
            </a:r>
            <a:r>
              <a:rPr lang="en-US" sz="3600" dirty="0" smtClean="0"/>
              <a:t>x Device = Build </a:t>
            </a:r>
            <a:r>
              <a:rPr lang="en-US" sz="3600" dirty="0"/>
              <a:t>Project</a:t>
            </a:r>
          </a:p>
        </p:txBody>
      </p:sp>
      <p:pic>
        <p:nvPicPr>
          <p:cNvPr id="6" name="Picture 20" descr="Image result for site:samsung.com 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92" y="2899015"/>
            <a:ext cx="1167667" cy="70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site:samsung.com mob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7" b="97380" l="25909" r="7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88" y="1226164"/>
            <a:ext cx="783916" cy="81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22" idx="3"/>
          </p:cNvCxnSpPr>
          <p:nvPr/>
        </p:nvCxnSpPr>
        <p:spPr>
          <a:xfrm flipV="1">
            <a:off x="3056459" y="1590980"/>
            <a:ext cx="1542329" cy="1662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94460" y="1364666"/>
            <a:ext cx="1750017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mobile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0882" y="6640763"/>
            <a:ext cx="1443010" cy="230826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900" dirty="0"/>
              <a:t>Images from samsung.com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046934" y="3256413"/>
            <a:ext cx="82139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2" idx="3"/>
          </p:cNvCxnSpPr>
          <p:nvPr/>
        </p:nvCxnSpPr>
        <p:spPr>
          <a:xfrm>
            <a:off x="3056459" y="3253775"/>
            <a:ext cx="1245913" cy="16231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94459" y="3040192"/>
            <a:ext cx="1435828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TV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4460" y="4639673"/>
            <a:ext cx="1919486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wearable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7799380" y="1565922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799380" y="3164865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799380" y="4826771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11" y="1247931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10" y="2813802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09" y="4458879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https://download.tizen.org/misc/Tizen-Brand/01-Primary-Assets/Pinwheel/On-Light/01-RGB/Tizen-Pinwheel-On-Light-RG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35" y="2748293"/>
            <a:ext cx="1045620" cy="10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site:samsung.com icon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6000" l="23556" r="77778">
                        <a14:foregroundMark x1="64889" y1="44444" x2="48444" y2="61333"/>
                        <a14:foregroundMark x1="55111" y1="67556" x2="66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3" r="22904"/>
          <a:stretch/>
        </p:blipFill>
        <p:spPr bwMode="auto">
          <a:xfrm>
            <a:off x="4446386" y="4456157"/>
            <a:ext cx="448771" cy="8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site:samsung.com z3 mobil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7929" r="33426" b="7332"/>
          <a:stretch/>
        </p:blipFill>
        <p:spPr bwMode="auto">
          <a:xfrm>
            <a:off x="4669869" y="2093498"/>
            <a:ext cx="336948" cy="65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094460" y="2156753"/>
            <a:ext cx="2137943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mobile-TM1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7799380" y="2324548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8703111" y="2084746"/>
            <a:ext cx="783836" cy="71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094459" y="3857041"/>
            <a:ext cx="2160193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TV-emulator</a:t>
            </a: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14693" r="11392" b="16580"/>
          <a:stretch/>
        </p:blipFill>
        <p:spPr bwMode="auto">
          <a:xfrm>
            <a:off x="4365150" y="3803136"/>
            <a:ext cx="729307" cy="48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7799378" y="3956493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09" y="3605430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직선 화살표 연결선 49"/>
          <p:cNvCxnSpPr>
            <a:endCxn id="25" idx="1"/>
          </p:cNvCxnSpPr>
          <p:nvPr/>
        </p:nvCxnSpPr>
        <p:spPr>
          <a:xfrm>
            <a:off x="3980024" y="2276876"/>
            <a:ext cx="689847" cy="1455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49"/>
          <p:cNvCxnSpPr>
            <a:endCxn id="30" idx="1"/>
          </p:cNvCxnSpPr>
          <p:nvPr/>
        </p:nvCxnSpPr>
        <p:spPr>
          <a:xfrm rot="16200000" flipH="1">
            <a:off x="3954135" y="3634423"/>
            <a:ext cx="436902" cy="38513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65150" y="5589242"/>
            <a:ext cx="6191233" cy="923324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Actually, build #profile x #repository times.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 developer needs to build &amp; test #p x #r times for each change.</a:t>
            </a:r>
          </a:p>
        </p:txBody>
      </p:sp>
    </p:spTree>
    <p:extLst>
      <p:ext uri="{BB962C8B-B14F-4D97-AF65-F5344CB8AC3E}">
        <p14:creationId xmlns:p14="http://schemas.microsoft.com/office/powerpoint/2010/main" val="37697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Most icons and images from samsung.com</a:t>
            </a:r>
          </a:p>
          <a:p>
            <a:r>
              <a:rPr lang="en-US" dirty="0" smtClean="0"/>
              <a:t>Lego trash bin </a:t>
            </a:r>
            <a:r>
              <a:rPr lang="en-US" dirty="0"/>
              <a:t>image from bricklink.com (92926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Lego dump image from</a:t>
            </a:r>
          </a:p>
          <a:p>
            <a:pPr lvl="1"/>
            <a:r>
              <a:rPr lang="en-US" dirty="0" smtClean="0">
                <a:hlinkClick r:id="rId2"/>
              </a:rPr>
              <a:t>https://thehobbyheaven.wordpress.com/2013/08/02/starting-the-lego-adventure/</a:t>
            </a:r>
            <a:endParaRPr lang="en-US" dirty="0" smtClean="0"/>
          </a:p>
          <a:p>
            <a:r>
              <a:rPr lang="en-US" dirty="0" smtClean="0"/>
              <a:t>Memes from 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knowyourmeme.com/memes/yao-ming-face-bitch-please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https://imgflip.com/memegenerator/Jackie-Chan-WTF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7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8BBD"/>
                </a:solidFill>
              </a:rPr>
              <a:t>The Old Tizen: </a:t>
            </a:r>
            <a:r>
              <a:rPr lang="en-US" sz="3600" dirty="0">
                <a:solidFill>
                  <a:srgbClr val="248BBD"/>
                </a:solidFill>
              </a:rPr>
              <a:t>Profile x Device = Build Project</a:t>
            </a:r>
            <a:endParaRPr lang="en-US" sz="3600" dirty="0"/>
          </a:p>
        </p:txBody>
      </p:sp>
      <p:pic>
        <p:nvPicPr>
          <p:cNvPr id="6" name="Picture 20" descr="Image result for site:samsung.com 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792" y="2899015"/>
            <a:ext cx="1167667" cy="70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Image result for site:samsung.com mobi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7" b="97380" l="25909" r="7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88" y="1226164"/>
            <a:ext cx="783916" cy="81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22" idx="3"/>
          </p:cNvCxnSpPr>
          <p:nvPr/>
        </p:nvCxnSpPr>
        <p:spPr>
          <a:xfrm flipV="1">
            <a:off x="3056459" y="1590980"/>
            <a:ext cx="1542329" cy="1662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94460" y="1364666"/>
            <a:ext cx="1750017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mobile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10882" y="6640763"/>
            <a:ext cx="1443010" cy="230826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900" dirty="0"/>
              <a:t>Images from samsung.com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046934" y="3256413"/>
            <a:ext cx="82139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22" idx="3"/>
          </p:cNvCxnSpPr>
          <p:nvPr/>
        </p:nvCxnSpPr>
        <p:spPr>
          <a:xfrm>
            <a:off x="3056459" y="3253775"/>
            <a:ext cx="1245913" cy="16231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94459" y="3040192"/>
            <a:ext cx="1490330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TV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94460" y="4639673"/>
            <a:ext cx="1919486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wearable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7799380" y="1565922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799380" y="3164865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7799380" y="4826771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11" y="1247931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10" y="2813802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09" y="4458879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https://download.tizen.org/misc/Tizen-Brand/01-Primary-Assets/Pinwheel/On-Light/01-RGB/Tizen-Pinwheel-On-Light-RG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35" y="2748293"/>
            <a:ext cx="1045620" cy="10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site:samsung.com icon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6000" l="23556" r="77778">
                        <a14:foregroundMark x1="64889" y1="44444" x2="48444" y2="61333"/>
                        <a14:foregroundMark x1="55111" y1="67556" x2="66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3" r="22904"/>
          <a:stretch/>
        </p:blipFill>
        <p:spPr bwMode="auto">
          <a:xfrm>
            <a:off x="4446386" y="4456157"/>
            <a:ext cx="448771" cy="84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site:samsung.com z3 mobil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7929" r="33426" b="7332"/>
          <a:stretch/>
        </p:blipFill>
        <p:spPr bwMode="auto">
          <a:xfrm>
            <a:off x="4669869" y="2093498"/>
            <a:ext cx="336948" cy="65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094460" y="2156753"/>
            <a:ext cx="2137943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mobile-TM1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7799380" y="2324548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8703111" y="2084746"/>
            <a:ext cx="783836" cy="71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094459" y="3857041"/>
            <a:ext cx="2160193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TV-emulator</a:t>
            </a:r>
          </a:p>
        </p:txBody>
      </p:sp>
      <p:pic>
        <p:nvPicPr>
          <p:cNvPr id="30" name="Picture 5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14693" r="11392" b="16580"/>
          <a:stretch/>
        </p:blipFill>
        <p:spPr bwMode="auto">
          <a:xfrm>
            <a:off x="4365150" y="3803136"/>
            <a:ext cx="729307" cy="48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직선 화살표 연결선 30"/>
          <p:cNvCxnSpPr/>
          <p:nvPr/>
        </p:nvCxnSpPr>
        <p:spPr>
          <a:xfrm>
            <a:off x="7799378" y="3956493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2" name="Picture 2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09" y="3605430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직선 화살표 연결선 49"/>
          <p:cNvCxnSpPr>
            <a:endCxn id="25" idx="1"/>
          </p:cNvCxnSpPr>
          <p:nvPr/>
        </p:nvCxnSpPr>
        <p:spPr>
          <a:xfrm>
            <a:off x="3980024" y="2276876"/>
            <a:ext cx="689847" cy="1455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49"/>
          <p:cNvCxnSpPr>
            <a:endCxn id="30" idx="1"/>
          </p:cNvCxnSpPr>
          <p:nvPr/>
        </p:nvCxnSpPr>
        <p:spPr>
          <a:xfrm rot="16200000" flipH="1">
            <a:off x="3954135" y="3634423"/>
            <a:ext cx="436902" cy="38513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Picture 2" descr="Image result for site:samsung.com speaker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59" y="5560040"/>
            <a:ext cx="743419" cy="74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01" y="5539999"/>
            <a:ext cx="855539" cy="85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10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62" y="5369638"/>
            <a:ext cx="1124228" cy="11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13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5560040"/>
            <a:ext cx="862619" cy="86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15" descr="Image result for site:samsung.com camera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965" y="5501776"/>
            <a:ext cx="801687" cy="80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109" y="5539999"/>
            <a:ext cx="862619" cy="862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0165020" y="5670142"/>
            <a:ext cx="681583" cy="523214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800" dirty="0"/>
              <a:t>……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97941" y="2663570"/>
            <a:ext cx="5799867" cy="1754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3" tIns="45717" rIns="91433" bIns="45717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Hard to add a new device types / a new device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Almost Impossible to build them all for each change!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Extreme Workload on Build/Release Infrastructure!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04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 Tizen: </a:t>
            </a:r>
            <a:r>
              <a:rPr lang="en-US" sz="3600" dirty="0" smtClean="0"/>
              <a:t>Promotes Bad Habits</a:t>
            </a:r>
            <a:endParaRPr lang="en-US" sz="3600" dirty="0"/>
          </a:p>
        </p:txBody>
      </p:sp>
      <p:pic>
        <p:nvPicPr>
          <p:cNvPr id="7" name="Picture 18" descr="Image result for site:samsung.com mob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7" b="97380" l="25909" r="7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88" y="1226164"/>
            <a:ext cx="783916" cy="81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/>
          <p:cNvCxnSpPr>
            <a:stCxn id="22" idx="3"/>
          </p:cNvCxnSpPr>
          <p:nvPr/>
        </p:nvCxnSpPr>
        <p:spPr>
          <a:xfrm flipV="1">
            <a:off x="3056459" y="1590980"/>
            <a:ext cx="1542329" cy="1662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94460" y="1364666"/>
            <a:ext cx="1750017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mobile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18494" y="6627174"/>
            <a:ext cx="4070331" cy="230826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900" dirty="0"/>
              <a:t>Images from samsung.com, https://imgflip.com/memegenerator/Jackie-Chan-WTF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3046934" y="3256413"/>
            <a:ext cx="82139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799380" y="1565922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8" name="Picture 2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11" y="1247931"/>
            <a:ext cx="783836" cy="79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 descr="https://download.tizen.org/misc/Tizen-Brand/01-Primary-Assets/Pinwheel/On-Light/01-RGB/Tizen-Pinwheel-On-Light-RG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35" y="2748293"/>
            <a:ext cx="1045620" cy="10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site:samsung.com z3 mobil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7929" r="33426" b="7332"/>
          <a:stretch/>
        </p:blipFill>
        <p:spPr bwMode="auto">
          <a:xfrm>
            <a:off x="4669869" y="2093498"/>
            <a:ext cx="336948" cy="65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094460" y="2156753"/>
            <a:ext cx="2137943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mobile-TM1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7799380" y="2324548"/>
            <a:ext cx="829444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Picture 23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8703111" y="2084746"/>
            <a:ext cx="783836" cy="71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직선 화살표 연결선 49"/>
          <p:cNvCxnSpPr>
            <a:endCxn id="25" idx="1"/>
          </p:cNvCxnSpPr>
          <p:nvPr/>
        </p:nvCxnSpPr>
        <p:spPr>
          <a:xfrm>
            <a:off x="3980024" y="2276876"/>
            <a:ext cx="689847" cy="14550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5400000">
            <a:off x="3172747" y="3497654"/>
            <a:ext cx="681583" cy="523214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2800" dirty="0"/>
              <a:t>……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814326" y="3797835"/>
            <a:ext cx="3568923" cy="28007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enum</a:t>
            </a:r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blah_t</a:t>
            </a:r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{</a:t>
            </a:r>
          </a:p>
          <a:p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_ANONYMIZED_EXAMPLE,</a:t>
            </a:r>
          </a:p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ifdef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TIZEN_PROFILE_TV</a:t>
            </a:r>
          </a:p>
          <a:p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_N_TV,</a:t>
            </a:r>
            <a:b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endif</a:t>
            </a:r>
            <a:endParaRPr lang="en-US" sz="1600" dirty="0">
              <a:solidFill>
                <a:srgbClr val="7030A0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_N_32,  </a:t>
            </a: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// Is this 1? 2?</a:t>
            </a:r>
            <a:b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ifdef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TIZEN_PROFILE_MOBILE</a:t>
            </a:r>
          </a:p>
          <a:p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_N_24,</a:t>
            </a:r>
            <a:b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endif</a:t>
            </a:r>
            <a:endParaRPr lang="en-US" sz="1600" dirty="0">
              <a:solidFill>
                <a:srgbClr val="7030A0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};</a:t>
            </a:r>
            <a:b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// In an API header!!!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85253" y="3139390"/>
            <a:ext cx="3568923" cy="1323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ifdef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TIZEN_PROFILE_WEARABLE</a:t>
            </a:r>
          </a:p>
          <a:p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func_public</a:t>
            </a:r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{ ... }</a:t>
            </a:r>
            <a:b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endif</a:t>
            </a:r>
            <a:endParaRPr lang="en-US" sz="1600" dirty="0">
              <a:solidFill>
                <a:srgbClr val="7030A0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// Exported function!!!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78848" y="5129866"/>
            <a:ext cx="3568923" cy="13234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ifdef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TIZEN_MOBILE_TM1</a:t>
            </a:r>
          </a:p>
          <a:p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call_func</a:t>
            </a:r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#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endif</a:t>
            </a:r>
            <a:endParaRPr lang="en-US" sz="1600" dirty="0">
              <a:solidFill>
                <a:srgbClr val="7030A0"/>
              </a:solidFill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do_something</a:t>
            </a:r>
            <a:r>
              <a:rPr lang="en-US" sz="1600" dirty="0"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600" b="1" dirty="0">
                <a:solidFill>
                  <a:srgbClr val="00B0F0"/>
                </a:solidFill>
                <a:latin typeface="Consolas" panose="020B0609020204030204" pitchFamily="49" charset="0"/>
                <a:ea typeface="Verdana" panose="020B0604030504040204" pitchFamily="34" charset="0"/>
                <a:cs typeface="Consolas" panose="020B0609020204030204" pitchFamily="49" charset="0"/>
              </a:rPr>
              <a:t>// Middleware/Service layer!</a:t>
            </a:r>
            <a:endParaRPr lang="en-US" sz="1600" dirty="0">
              <a:latin typeface="Consolas" panose="020B0609020204030204" pitchFamily="49" charset="0"/>
              <a:ea typeface="Verdana" panose="020B0604030504040204" pitchFamily="34" charset="0"/>
              <a:cs typeface="Consolas" panose="020B0609020204030204" pitchFamily="49" charset="0"/>
            </a:endParaRPr>
          </a:p>
        </p:txBody>
      </p:sp>
      <p:pic>
        <p:nvPicPr>
          <p:cNvPr id="51" name="Picture 2" descr="Image result for meme jackie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47" y="3569854"/>
            <a:ext cx="2381251" cy="178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19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wanted?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65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4" name="Picture 18" descr="Image result for site:samsung.com mob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47" b="96507" l="24545" r="7818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328" y="1146773"/>
            <a:ext cx="500393" cy="5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62929" y="1901585"/>
            <a:ext cx="1665057" cy="307771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400" dirty="0"/>
              <a:t>Build </a:t>
            </a:r>
            <a:r>
              <a:rPr lang="en-US" sz="1400" dirty="0" smtClean="0"/>
              <a:t>option </a:t>
            </a:r>
            <a:r>
              <a:rPr lang="en-US" sz="1400" dirty="0"/>
              <a:t>= TIZEN</a:t>
            </a:r>
          </a:p>
        </p:txBody>
      </p:sp>
      <p:pic>
        <p:nvPicPr>
          <p:cNvPr id="6" name="Picture 2" descr="https://download.tizen.org/misc/Tizen-Brand/01-Primary-Assets/Pinwheel/On-Light/01-RGB/Tizen-Pinwheel-On-Light-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48" y="1541600"/>
            <a:ext cx="1045620" cy="10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V="1">
            <a:off x="3011543" y="2049720"/>
            <a:ext cx="67937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22012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Image result for site:samsung.com z3 mobil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7929" r="33426" b="7332"/>
          <a:stretch/>
        </p:blipFill>
        <p:spPr bwMode="auto">
          <a:xfrm>
            <a:off x="9487401" y="1772816"/>
            <a:ext cx="220249" cy="42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Image result for site:samsung.com tv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844" y="2428314"/>
            <a:ext cx="607361" cy="36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8" t="14693" r="11392" b="16580"/>
          <a:stretch/>
        </p:blipFill>
        <p:spPr bwMode="auto">
          <a:xfrm>
            <a:off x="9407849" y="2992169"/>
            <a:ext cx="379348" cy="25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Image result for site:samsung.com speaker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93" y="3861048"/>
            <a:ext cx="376663" cy="3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791" y="4276024"/>
            <a:ext cx="433469" cy="43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720" y="4736047"/>
            <a:ext cx="569604" cy="569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385995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Image result for site:samsung.com camera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430" y="6291750"/>
            <a:ext cx="406185" cy="4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997" y="5854689"/>
            <a:ext cx="437057" cy="43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1800714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374131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293112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36692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386230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30567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4833769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417442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588613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3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5"/>
          <a:stretch/>
        </p:blipFill>
        <p:spPr bwMode="auto">
          <a:xfrm>
            <a:off x="10050073" y="6307758"/>
            <a:ext cx="409597" cy="37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8011399" y="1407205"/>
            <a:ext cx="1335938" cy="5087633"/>
            <a:chOff x="5287536" y="1407204"/>
            <a:chExt cx="2420592" cy="5087633"/>
          </a:xfrm>
        </p:grpSpPr>
        <p:cxnSp>
          <p:nvCxnSpPr>
            <p:cNvPr id="29" name="직선 화살표 연결선 28"/>
            <p:cNvCxnSpPr/>
            <p:nvPr/>
          </p:nvCxnSpPr>
          <p:spPr>
            <a:xfrm>
              <a:off x="5287554" y="1987791"/>
              <a:ext cx="242057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V="1">
              <a:off x="5287536" y="1407204"/>
              <a:ext cx="2420574" cy="58058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5287536" y="1987791"/>
              <a:ext cx="2323668" cy="62504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5287554" y="1987791"/>
              <a:ext cx="2367090" cy="113041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5287554" y="1987791"/>
              <a:ext cx="2367090" cy="156621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5287554" y="1987791"/>
              <a:ext cx="2367090" cy="206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5287554" y="1987791"/>
              <a:ext cx="2367090" cy="250496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5287554" y="1987791"/>
              <a:ext cx="2367090" cy="303305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5287554" y="1987791"/>
              <a:ext cx="2367090" cy="361673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5287554" y="1987791"/>
              <a:ext cx="2367090" cy="408542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5287554" y="1987791"/>
              <a:ext cx="2367090" cy="450704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직선 화살표 연결선 39"/>
          <p:cNvCxnSpPr/>
          <p:nvPr/>
        </p:nvCxnSpPr>
        <p:spPr>
          <a:xfrm>
            <a:off x="5851157" y="2006123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순서도: 자기 디스크 40"/>
          <p:cNvSpPr/>
          <p:nvPr/>
        </p:nvSpPr>
        <p:spPr>
          <a:xfrm>
            <a:off x="6763225" y="1196752"/>
            <a:ext cx="1152128" cy="1870656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algn="ctr"/>
            <a:r>
              <a:rPr lang="en-US" sz="1400" dirty="0"/>
              <a:t>A Single</a:t>
            </a:r>
            <a:br>
              <a:rPr lang="en-US" sz="1400" dirty="0"/>
            </a:br>
            <a:r>
              <a:rPr lang="en-US" sz="1400" dirty="0"/>
              <a:t>Package</a:t>
            </a:r>
            <a:br>
              <a:rPr lang="en-US" sz="1400" dirty="0"/>
            </a:br>
            <a:r>
              <a:rPr lang="en-US" sz="1400" dirty="0"/>
              <a:t>Repository</a:t>
            </a:r>
          </a:p>
        </p:txBody>
      </p:sp>
      <p:pic>
        <p:nvPicPr>
          <p:cNvPr id="42" name="Picture 6" descr="Image result for site:samsung.com icons"/>
          <p:cNvPicPr>
            <a:picLocks noChangeAspect="1" noChangeArrowheads="1"/>
          </p:cNvPicPr>
          <p:nvPr/>
        </p:nvPicPr>
        <p:blipFill rotWithShape="1"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000" b="96000" l="23556" r="77778">
                        <a14:foregroundMark x1="64889" y1="44444" x2="48444" y2="61333"/>
                        <a14:foregroundMark x1="55111" y1="67556" x2="66222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63" r="22904"/>
          <a:stretch/>
        </p:blipFill>
        <p:spPr bwMode="auto">
          <a:xfrm>
            <a:off x="9434072" y="3338776"/>
            <a:ext cx="249525" cy="4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4129004" y="6543425"/>
            <a:ext cx="3882395" cy="276993"/>
          </a:xfrm>
          <a:prstGeom prst="rect">
            <a:avLst/>
          </a:prstGeom>
          <a:noFill/>
        </p:spPr>
        <p:txBody>
          <a:bodyPr wrap="none" lIns="91433" tIns="45717" rIns="91433" bIns="45717" rtlCol="0">
            <a:spAutoFit/>
          </a:bodyPr>
          <a:lstStyle/>
          <a:p>
            <a:r>
              <a:rPr lang="en-US" sz="1200" dirty="0"/>
              <a:t>* Normally, a single git repo generates 2 ~ 3 RPM packages.</a:t>
            </a:r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2178752" y="3602041"/>
            <a:ext cx="6035949" cy="1703610"/>
          </a:xfrm>
          <a:prstGeom prst="wedgeRoundRectCallout">
            <a:avLst>
              <a:gd name="adj1" fmla="val 14936"/>
              <a:gd name="adj2" fmla="val -1246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3" tIns="45717" rIns="91433" bIns="45717" spcCol="0" rtlCol="0" anchor="ctr"/>
          <a:lstStyle/>
          <a:p>
            <a:pPr marL="457167" indent="-457167">
              <a:buAutoNum type="arabicPeriod"/>
            </a:pPr>
            <a:r>
              <a:rPr lang="en-US" sz="2400" dirty="0"/>
              <a:t>Build Once.</a:t>
            </a:r>
          </a:p>
          <a:p>
            <a:pPr marL="457167" indent="-457167">
              <a:buAutoNum type="arabicPeriod"/>
            </a:pPr>
            <a:r>
              <a:rPr lang="en-US" sz="2400" dirty="0"/>
              <a:t>Use for All Device Types.</a:t>
            </a:r>
          </a:p>
        </p:txBody>
      </p:sp>
    </p:spTree>
    <p:extLst>
      <p:ext uri="{BB962C8B-B14F-4D97-AF65-F5344CB8AC3E}">
        <p14:creationId xmlns:p14="http://schemas.microsoft.com/office/powerpoint/2010/main" val="19892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48B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0CCA50A8FF1A049B1EBC7936545B6B6" ma:contentTypeVersion="0" ma:contentTypeDescription="새 문서를 만듭니다." ma:contentTypeScope="" ma:versionID="70803544643ad4c4ace92533a9edf3d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8509c16e2068e4d5d0612c501c1975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33ECA5-4659-4066-BDCF-0BC226C11C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102304-6265-47EA-910A-AF75C330AF34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2047100-A1FA-4ED8-A0D7-10175D2AC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7215</TotalTime>
  <Words>1252</Words>
  <Application>Microsoft Office PowerPoint</Application>
  <PresentationFormat>사용자 지정</PresentationFormat>
  <Paragraphs>356</Paragraphs>
  <Slides>50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1" baseType="lpstr">
      <vt:lpstr>Office Theme</vt:lpstr>
      <vt:lpstr>Tizen Unified &amp; Configurable: Configure &amp; Create    Any IoT and Smart Devices       On-The-Fly          with Minimal Resources</vt:lpstr>
      <vt:lpstr>DISCLAIMERS</vt:lpstr>
      <vt:lpstr>The Old Tizen</vt:lpstr>
      <vt:lpstr>The Old Tizen: Profile = Build Project</vt:lpstr>
      <vt:lpstr>The Old Tizen: Profile x Device = Build Project</vt:lpstr>
      <vt:lpstr>The Old Tizen: Profile x Device = Build Project</vt:lpstr>
      <vt:lpstr>The Old Tizen: Promotes Bad Habits</vt:lpstr>
      <vt:lpstr>Objectives</vt:lpstr>
      <vt:lpstr>Objectives</vt:lpstr>
      <vt:lpstr>Objectives</vt:lpstr>
      <vt:lpstr>Objectives</vt:lpstr>
      <vt:lpstr>Objectives</vt:lpstr>
      <vt:lpstr>Objectives</vt:lpstr>
      <vt:lpstr>What’s Done</vt:lpstr>
      <vt:lpstr>What’s Done (1/4): Build Once</vt:lpstr>
      <vt:lpstr>What’s Done (1/4): Build Once</vt:lpstr>
      <vt:lpstr>What’s Done (1/4): Build Once</vt:lpstr>
      <vt:lpstr>What’s Done (2/4): For All Devices</vt:lpstr>
      <vt:lpstr>What’s Done (2/4): For All Devices</vt:lpstr>
      <vt:lpstr>What’s Done (3/4): Configure</vt:lpstr>
      <vt:lpstr>What’s Done (4/4): Easy to Configure</vt:lpstr>
      <vt:lpstr>PowerPoint 프레젠테이션</vt:lpstr>
      <vt:lpstr>PowerPoint 프레젠테이션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Tizen Image Creator (Visit Demo Booth!)</vt:lpstr>
      <vt:lpstr>PowerPoint 프레젠테이션</vt:lpstr>
      <vt:lpstr>PowerPoint 프레젠테이션</vt:lpstr>
      <vt:lpstr>Side Effects</vt:lpstr>
      <vt:lpstr>Side Effects: Already Solved</vt:lpstr>
      <vt:lpstr>Conclusion</vt:lpstr>
      <vt:lpstr>Future Work</vt:lpstr>
      <vt:lpstr>Future Work</vt:lpstr>
      <vt:lpstr>Summary</vt:lpstr>
      <vt:lpstr> APPENDIX</vt:lpstr>
      <vt:lpstr>PowerPoint 프레젠테이션</vt:lpstr>
      <vt:lpstr>PowerPoint 프레젠테이션</vt:lpstr>
      <vt:lpstr>mon.tizen.org/munin/</vt:lpstr>
      <vt:lpstr>References</vt:lpstr>
    </vt:vector>
  </TitlesOfParts>
  <Company>Hustle&amp;Bustle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Aubie</dc:creator>
  <cp:lastModifiedBy>MJ Ham</cp:lastModifiedBy>
  <cp:revision>47</cp:revision>
  <dcterms:created xsi:type="dcterms:W3CDTF">2017-03-23T19:55:55Z</dcterms:created>
  <dcterms:modified xsi:type="dcterms:W3CDTF">2017-05-11T04:39:09Z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0x01010000CCA50A8FF1A049B1EBC7936545B6B6</vt:lpwstr>
  </property>
</Properties>
</file>